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256" r:id="rId2"/>
    <p:sldId id="437" r:id="rId3"/>
    <p:sldId id="438" r:id="rId4"/>
    <p:sldId id="459" r:id="rId5"/>
    <p:sldId id="440" r:id="rId6"/>
    <p:sldId id="480" r:id="rId7"/>
    <p:sldId id="481" r:id="rId8"/>
    <p:sldId id="460" r:id="rId9"/>
    <p:sldId id="462" r:id="rId10"/>
    <p:sldId id="482" r:id="rId11"/>
    <p:sldId id="483" r:id="rId12"/>
    <p:sldId id="484" r:id="rId13"/>
    <p:sldId id="485" r:id="rId14"/>
    <p:sldId id="486" r:id="rId15"/>
    <p:sldId id="461" r:id="rId16"/>
    <p:sldId id="476" r:id="rId17"/>
    <p:sldId id="477" r:id="rId18"/>
    <p:sldId id="463" r:id="rId19"/>
    <p:sldId id="475" r:id="rId20"/>
    <p:sldId id="465" r:id="rId21"/>
    <p:sldId id="464" r:id="rId22"/>
    <p:sldId id="466" r:id="rId23"/>
    <p:sldId id="467" r:id="rId24"/>
    <p:sldId id="468" r:id="rId25"/>
    <p:sldId id="469" r:id="rId26"/>
    <p:sldId id="470" r:id="rId27"/>
    <p:sldId id="471" r:id="rId28"/>
    <p:sldId id="473" r:id="rId29"/>
    <p:sldId id="472" r:id="rId30"/>
    <p:sldId id="474" r:id="rId31"/>
    <p:sldId id="478" r:id="rId32"/>
    <p:sldId id="479" r:id="rId33"/>
    <p:sldId id="306" r:id="rId34"/>
    <p:sldId id="436" r:id="rId35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6531" autoAdjust="0"/>
  </p:normalViewPr>
  <p:slideViewPr>
    <p:cSldViewPr>
      <p:cViewPr varScale="1">
        <p:scale>
          <a:sx n="110" d="100"/>
          <a:sy n="110" d="100"/>
        </p:scale>
        <p:origin x="2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5336" y="2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king/Desktop/WORK/01&#35762;&#20041;/04%20&#23398;&#26415;&#35770;&#25991;&#20889;&#20316;/ASE&#22269;&#20869;&#21457;&#25991;&#32479;&#3574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2003~2022发文量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Sheet1!$E$11:$E$22</c:f>
              <c:strCache>
                <c:ptCount val="12"/>
                <c:pt idx="0">
                  <c:v>北大</c:v>
                </c:pt>
                <c:pt idx="1">
                  <c:v>浙大</c:v>
                </c:pt>
                <c:pt idx="2">
                  <c:v>复旦</c:v>
                </c:pt>
                <c:pt idx="3">
                  <c:v>天大</c:v>
                </c:pt>
                <c:pt idx="4">
                  <c:v>港科大</c:v>
                </c:pt>
                <c:pt idx="5">
                  <c:v>港中文</c:v>
                </c:pt>
                <c:pt idx="6">
                  <c:v>上海交大</c:v>
                </c:pt>
                <c:pt idx="7">
                  <c:v>中科院</c:v>
                </c:pt>
                <c:pt idx="8">
                  <c:v>国防科大</c:v>
                </c:pt>
                <c:pt idx="9">
                  <c:v>南大</c:v>
                </c:pt>
                <c:pt idx="10">
                  <c:v>清华</c:v>
                </c:pt>
                <c:pt idx="11">
                  <c:v>中科院大学</c:v>
                </c:pt>
              </c:strCache>
            </c:strRef>
          </c:cat>
          <c:val>
            <c:numRef>
              <c:f>Sheet1!$F$11:$F$22</c:f>
              <c:numCache>
                <c:formatCode>General</c:formatCode>
                <c:ptCount val="12"/>
                <c:pt idx="0">
                  <c:v>49</c:v>
                </c:pt>
                <c:pt idx="1">
                  <c:v>27</c:v>
                </c:pt>
                <c:pt idx="2">
                  <c:v>13</c:v>
                </c:pt>
                <c:pt idx="3">
                  <c:v>16</c:v>
                </c:pt>
                <c:pt idx="4">
                  <c:v>22</c:v>
                </c:pt>
                <c:pt idx="5">
                  <c:v>11</c:v>
                </c:pt>
                <c:pt idx="6">
                  <c:v>17</c:v>
                </c:pt>
                <c:pt idx="7">
                  <c:v>24</c:v>
                </c:pt>
                <c:pt idx="8">
                  <c:v>14</c:v>
                </c:pt>
                <c:pt idx="9">
                  <c:v>31</c:v>
                </c:pt>
                <c:pt idx="10">
                  <c:v>18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8-444B-A642-83F2520E2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830848"/>
        <c:axId val="341832496"/>
      </c:barChart>
      <c:catAx>
        <c:axId val="34183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1832496"/>
        <c:crosses val="autoZero"/>
        <c:auto val="1"/>
        <c:lblAlgn val="ctr"/>
        <c:lblOffset val="100"/>
        <c:noMultiLvlLbl val="0"/>
      </c:catAx>
      <c:valAx>
        <c:axId val="34183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18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50527F-E6AF-BB42-83B2-C5AA00992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13287D-28C5-FC49-B125-4C633C6AF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07ACC7-376C-804F-84F2-92300F94D010}" type="datetimeFigureOut">
              <a:rPr lang="zh-CN" altLang="en-US"/>
              <a:pPr>
                <a:defRPr/>
              </a:pPr>
              <a:t>2025/10/8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C062F8-D142-994A-BF40-BF6C79A94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F0769F-A27B-5B44-865F-6782886AFD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7081BC-F4F0-1E42-B0A8-A412723033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2FF55CA4-5445-7F49-80BD-FAE323F26D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3DAC1E99-248D-B747-8FB3-F7804A79AD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0D6291F-9611-ED43-9CD4-E37F927DA4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F6062D89-FA46-DE4B-BC37-698D832F71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8B0C46C1-AA24-A44A-9E09-53CCCDAD93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59FB03FC-FEC4-DF4A-A445-AFF6B3722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C798CA9-B148-234F-ABDC-F9B7F91370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uni-trier.de/pid/l/HaretonKNLeung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blp.uni-trier.de/db/journals/tse/tse32.html#ZhouL06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uni-trier.de/pid/l/HaretonKNLeung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blp.uni-trier.de/db/journals/tse/tse32.html#ZhouL06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Donald</a:t>
            </a:r>
            <a:r>
              <a:rPr lang="en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Knuth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的中文名“高德纳”是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1977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年访问中国前，姚期智夫人储枫所取。姓高是因为他身材高大，德纳是</a:t>
            </a:r>
            <a:r>
              <a:rPr lang="en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Donald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的音译。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50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Yuming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 Zhou, </a:t>
            </a:r>
            <a:r>
              <a:rPr lang="en-US" altLang="zh-CN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Hareton Leung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altLang="zh-CN" dirty="0"/>
            </a:br>
            <a:r>
              <a:rPr lang="en-US" altLang="zh-CN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Empirical Analysis of Object-Oriented Design Metrics for Predicting High and Low Severity Faults.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altLang="zh-CN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IEEE Trans. Software Eng. 32(10)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 771-789 (2006)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625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Yuming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 Zhou, </a:t>
            </a:r>
            <a:r>
              <a:rPr lang="en-US" altLang="zh-CN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Hareton Leung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altLang="zh-CN" dirty="0"/>
            </a:br>
            <a:r>
              <a:rPr lang="en-US" altLang="zh-CN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Empirical Analysis of Object-Oriented Design Metrics for Predicting High and Low Severity Faults.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altLang="zh-CN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IEEE Trans. Software Eng. 32(10)</a:t>
            </a:r>
            <a:r>
              <a:rPr lang="en-US" altLang="zh-CN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 771-789 (2006)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994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7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A180C65A-0415-DD4A-BEBE-04EFC26A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ADC015-4AEC-614D-9DA0-6F9F7BE6FFA4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BA989B-28F7-6E43-8DF2-27875A135A9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CBC3E5D-9947-AE4C-A6E9-AE82112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D477E09-FD54-8548-ABBA-30C04DDD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D82D28B9-87DA-F942-8E17-4F41A5CB32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285750"/>
            <a:ext cx="25717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>
                <a:latin typeface="华文新魏" pitchFamily="2" charset="-122"/>
                <a:ea typeface="华文新魏" pitchFamily="2" charset="-122"/>
              </a:rPr>
              <a:t>南通大学</a:t>
            </a:r>
            <a:endParaRPr lang="en-US" altLang="zh-CN" sz="2000" b="1"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b="1">
                <a:latin typeface="华文新魏" pitchFamily="2" charset="-122"/>
                <a:ea typeface="华文新魏" pitchFamily="2" charset="-122"/>
              </a:rPr>
              <a:t>Nantong University</a:t>
            </a:r>
            <a:endParaRPr lang="zh-CN" altLang="en-US" sz="2000" b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684699E-564B-5944-9858-E325621C0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10F2-0900-2944-89DE-60C3A72D27AE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F0281B2-A3B7-E542-AB6F-E8185902F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南通大学计算机科学与技术学院</a:t>
            </a:r>
            <a:endParaRPr lang="en-US" altLang="zh-CN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3143C45-D289-6C4C-B3CB-21019099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FF4B7-F4F0-6945-AE95-DCDED92F7B6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C3856E-06B9-7F41-8B07-707487653F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8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FB7090-84A1-7A48-9BBF-309ABBFD1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C202-81A8-C74D-98EB-86627819041F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4D04798-C781-0245-A1E0-8EF295A6F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南通大学信息科学与技术学院</a:t>
            </a:r>
            <a:endParaRPr lang="en-US" altLang="zh-CN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B12AA1-52B4-FB46-AD3E-D54645AA2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95657-5027-EE4F-92CC-8042CD3DCD4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E76FCE-88F2-EB4C-9F69-51BD245A9F28}"/>
              </a:ext>
            </a:extLst>
          </p:cNvPr>
          <p:cNvSpPr txBox="1"/>
          <p:nvPr userDrawn="1"/>
        </p:nvSpPr>
        <p:spPr>
          <a:xfrm>
            <a:off x="8776252" y="834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24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F6C6052-F4DF-6D4E-B545-B4B983695DF4}"/>
              </a:ext>
            </a:extLst>
          </p:cNvPr>
          <p:cNvSpPr/>
          <p:nvPr userDrawn="1"/>
        </p:nvSpPr>
        <p:spPr>
          <a:xfrm>
            <a:off x="0" y="838200"/>
            <a:ext cx="533400" cy="2286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A407194-CDF9-0140-B309-3719B8DBA4A9}"/>
              </a:ext>
            </a:extLst>
          </p:cNvPr>
          <p:cNvSpPr/>
          <p:nvPr userDrawn="1"/>
        </p:nvSpPr>
        <p:spPr>
          <a:xfrm>
            <a:off x="609600" y="890588"/>
            <a:ext cx="8534400" cy="1143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685800"/>
          </a:xfrm>
        </p:spPr>
        <p:txBody>
          <a:bodyPr>
            <a:noAutofit/>
          </a:bodyPr>
          <a:lstStyle>
            <a:lvl1pPr algn="l">
              <a:defRPr sz="4000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8153400" cy="5181600"/>
          </a:xfrm>
        </p:spPr>
        <p:txBody>
          <a:bodyPr/>
          <a:lstStyle>
            <a:lvl1pPr>
              <a:defRPr b="0" baseline="0">
                <a:solidFill>
                  <a:srgbClr val="030977"/>
                </a:solidFill>
              </a:defRPr>
            </a:lvl1pPr>
            <a:lvl2pPr>
              <a:defRPr sz="24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A41858-EF15-FE4E-946F-911D5553DF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baseline="0"/>
            </a:lvl1pPr>
            <a:extLst/>
          </a:lstStyle>
          <a:p>
            <a:pPr>
              <a:defRPr/>
            </a:pPr>
            <a:fld id="{6D4B8210-FEAD-B54B-93B3-B706E8149920}" type="datetime1">
              <a:rPr lang="en-US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B93E07-B1A1-4347-9648-90AB76F9DE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南通大学信息科学与技术学院</a:t>
            </a:r>
            <a:endParaRPr lang="en-US" altLang="zh-CN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0034F98-B714-8B4B-9ECB-D3578506D1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822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F3D9D45-9205-2040-9B27-D4B2528E958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CA24666-6EB7-4240-A9C2-0D385BB11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850" y="44624"/>
            <a:ext cx="1651992" cy="7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6D6D35-AACB-7C46-BF8E-5AD76378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8F4880-2E4B-6146-BC5E-0FBC7BD1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BA7311-5E83-BC46-86A1-4695EC358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700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227898-57F5-C848-A13F-903414162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1C7E5761-BF0D-984B-BEDD-929F487479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2D1F73-B457-3248-AD54-9B492286A4BC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63EC8895-58FE-904D-A5BE-E580FC1891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南通大学计算机科学与技术学院</a:t>
            </a:r>
            <a:endParaRPr lang="en-US" altLang="zh-CN"/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24CB7109-80A6-ED47-8A05-EDB5ED5B93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fld id="{DA576DF6-9A83-F34A-95D3-8F8A0C547D03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3" name="Picture 10">
            <a:extLst>
              <a:ext uri="{FF2B5EF4-FFF2-40B4-BE49-F238E27FC236}">
                <a16:creationId xmlns:a16="http://schemas.microsoft.com/office/drawing/2014/main" id="{BF71EF25-6F35-F44B-9384-5967F045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8D7CBF-5446-E44F-8F80-757B7BD460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2" r:id="rId2"/>
    <p:sldLayoutId id="2147484723" r:id="rId3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xl@nt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xing-hu.github.i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xjl_Q4jCyQ&amp;list=PLFXJ6jwg0qW-7UM8iUTj3qKqdhbQULP5I&amp;ab_channel=MuL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f.org.cn/Academic_Evaluation/By_categor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txjl_Q4jCyQ&amp;list=PLFXJ6jwg0qW-7UM8iUTj3qKqdhbQULP5I&amp;ab_channel=MuL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f.org.cn/ccf/contentcore/resource/download?ID=18598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cf.org.cn/ccf/contentcore/resource/download?ID=18547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uni-trier.de/pid/44/361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blp.uni-trier.de/pid/06/3406.html" TargetMode="External"/><Relationship Id="rId4" Type="http://schemas.openxmlformats.org/officeDocument/2006/relationships/hyperlink" Target="https://dblp.uni-trier.de/pid/52/2991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blp.uni-trier.de/pid/06/2072-1.html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l.acm.org/conference/ase/affiliations?startPage=4&amp;pageSize=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副标题 1">
            <a:extLst>
              <a:ext uri="{FF2B5EF4-FFF2-40B4-BE49-F238E27FC236}">
                <a16:creationId xmlns:a16="http://schemas.microsoft.com/office/drawing/2014/main" id="{02A43DE7-8DA4-0E48-A9D5-370E3803EA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5737" y="4149725"/>
            <a:ext cx="6048152" cy="133667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600" dirty="0"/>
              <a:t>鞠小林 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en-US" altLang="zh-CN" sz="2600" dirty="0">
                <a:hlinkClick r:id="rId2"/>
              </a:rPr>
              <a:t>Ju.xl@ntu.edu.cn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zh-CN" altLang="en-US" dirty="0"/>
              <a:t>南通大学 人工智能与计算机学院</a:t>
            </a:r>
          </a:p>
          <a:p>
            <a:pPr>
              <a:lnSpc>
                <a:spcPct val="90000"/>
              </a:lnSpc>
            </a:pPr>
            <a:endParaRPr lang="zh-CN" altLang="en-US" sz="2600" dirty="0"/>
          </a:p>
        </p:txBody>
      </p:sp>
      <p:sp>
        <p:nvSpPr>
          <p:cNvPr id="16386" name="标题 2">
            <a:extLst>
              <a:ext uri="{FF2B5EF4-FFF2-40B4-BE49-F238E27FC236}">
                <a16:creationId xmlns:a16="http://schemas.microsoft.com/office/drawing/2014/main" id="{BCF56B44-D1CB-7F45-A8F6-1610536B65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132856"/>
            <a:ext cx="7405688" cy="1600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b="1" dirty="0"/>
              <a:t>第五讲</a:t>
            </a:r>
            <a:r>
              <a:rPr lang="en-US" altLang="zh-CN" b="1" dirty="0"/>
              <a:t> </a:t>
            </a:r>
            <a:r>
              <a:rPr lang="zh-CN" altLang="en-US" b="1" dirty="0"/>
              <a:t> </a:t>
            </a:r>
            <a:r>
              <a:rPr lang="en-US" altLang="zh-CN" b="1" dirty="0"/>
              <a:t> </a:t>
            </a:r>
            <a:r>
              <a:rPr lang="zh-CN" altLang="en-US" b="1" dirty="0"/>
              <a:t>顶刊顶会论文</a:t>
            </a:r>
            <a:r>
              <a:rPr lang="zh-CN" altLang="en-US" b="1" dirty="0">
                <a:solidFill>
                  <a:srgbClr val="FF0000"/>
                </a:solidFill>
              </a:rPr>
              <a:t>选读</a:t>
            </a:r>
            <a:br>
              <a:rPr lang="en-US" altLang="zh-CN" b="1" dirty="0"/>
            </a:br>
            <a:r>
              <a:rPr lang="en-US" altLang="zh-CN" sz="2800" b="1" dirty="0"/>
              <a:t>——</a:t>
            </a:r>
            <a:r>
              <a:rPr lang="zh-CN" altLang="en-US" sz="2800" b="1" dirty="0"/>
              <a:t> 软件工程领域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C9000-EE5E-4A4B-A14B-179E49B2F4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EBC57A-B771-4AB9-85F4-9D09B819EEF1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6388" name="灯片编号占位符 4">
            <a:extLst>
              <a:ext uri="{FF2B5EF4-FFF2-40B4-BE49-F238E27FC236}">
                <a16:creationId xmlns:a16="http://schemas.microsoft.com/office/drawing/2014/main" id="{A0F28A7F-AB1B-2843-8549-F3F94CA4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F8BF35-2B2E-DC43-99D8-A8E71A42A16D}" type="slidenum">
              <a:rPr lang="en-US" altLang="zh-CN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0489F-D496-F7D6-80A2-4CB26E6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3DB141-5970-5549-1D6E-4FE48BFE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DDC08F-1957-9729-7525-2A9AACE0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537F37-2240-4E6E-5BF1-12D2E7F1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65C5F3-2A5A-A490-DC6B-1D74A041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51080"/>
            <a:ext cx="7772400" cy="4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49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4C151-FF93-13C0-55D5-9EF82DAF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465BCA-5AC2-4D93-9BF4-23D76971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0B1FAD-67D0-243F-2D1C-BA75D940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892F3B-2DDC-FD4E-5D7C-32C4F2B0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633B92-4ED2-24C9-9133-698E7946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361693"/>
            <a:ext cx="7772400" cy="41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20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667EA-479C-C3F0-5EFF-C50C836D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AAEDBF-DE07-1A32-14A8-74CB89F54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1AFBAC-0940-AF34-7489-FCFAFF7C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3E9311-CB84-B717-4374-50703C02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A69BE1-32E4-33BA-FA3A-9D925AF8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57555"/>
            <a:ext cx="7772400" cy="37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00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4B965-B9C2-F823-BDA5-BAEE3683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54EE3-FA25-FA9A-1A10-D8C0BF3AE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CE228-761E-65E6-9932-BF0D0ACA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8E5D7B-000B-98AB-9A51-023B6C6E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5E70D3-F874-1A27-A863-2E53AF1A6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5" y="1484313"/>
            <a:ext cx="7772400" cy="42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080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6575D-3CF3-4552-A5A6-05E4A837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C6BCB-F0CE-A2FD-3CF3-26CFBA05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D63F8B-0E29-B578-066E-554666F0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106A9C-2B70-1450-7CBE-337A9E51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BC90CD-A16A-FDD8-D27F-AA979873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82634"/>
            <a:ext cx="7772400" cy="51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908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54078-F0C6-1B4F-C68E-9A6E00BC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感 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0EEB64-A1B5-8121-A39B-419EF3D1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167" cy="4392612"/>
          </a:xfrm>
        </p:spPr>
        <p:txBody>
          <a:bodyPr/>
          <a:lstStyle/>
          <a:p>
            <a:r>
              <a:rPr kumimoji="1" lang="zh-CN" altLang="en-US" dirty="0"/>
              <a:t>（</a:t>
            </a:r>
            <a:r>
              <a:rPr kumimoji="1" lang="zh-CN" altLang="en-US" dirty="0">
                <a:solidFill>
                  <a:srgbClr val="FF0000"/>
                </a:solidFill>
              </a:rPr>
              <a:t>卡脖子</a:t>
            </a:r>
            <a:r>
              <a:rPr kumimoji="1" lang="zh-CN" altLang="en-US" dirty="0"/>
              <a:t>）国内学者研究成果相对少的方向：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程序设计语言方向： </a:t>
            </a:r>
            <a:r>
              <a:rPr kumimoji="1" lang="en-US" altLang="zh-CN" sz="2000" dirty="0"/>
              <a:t>TOPLAS</a:t>
            </a:r>
            <a:r>
              <a:rPr kumimoji="1" lang="zh-CN" altLang="en-US" sz="2000" dirty="0"/>
              <a:t>、</a:t>
            </a:r>
            <a:r>
              <a:rPr kumimoji="1" lang="en-US" altLang="zh-CN" sz="2000" dirty="0"/>
              <a:t>PLDI</a:t>
            </a:r>
            <a:r>
              <a:rPr kumimoji="1" lang="zh-CN" altLang="en-US" sz="2000" dirty="0"/>
              <a:t>、</a:t>
            </a:r>
            <a:r>
              <a:rPr kumimoji="1" lang="en-US" altLang="zh-CN" sz="2000" dirty="0"/>
              <a:t>POPL</a:t>
            </a:r>
            <a:r>
              <a:rPr kumimoji="1" lang="zh-CN" altLang="en-US" sz="2000" dirty="0"/>
              <a:t>、</a:t>
            </a:r>
            <a:r>
              <a:rPr kumimoji="1" lang="en-US" altLang="zh-CN" sz="2000" dirty="0"/>
              <a:t>OOPSLA</a:t>
            </a:r>
          </a:p>
          <a:p>
            <a:pPr lvl="1"/>
            <a:r>
              <a:rPr kumimoji="1" lang="zh-CN" altLang="en-US" dirty="0"/>
              <a:t>操作系统方向：</a:t>
            </a:r>
            <a:r>
              <a:rPr kumimoji="1" lang="en-US" altLang="zh-CN" sz="2000" dirty="0"/>
              <a:t>SOSP</a:t>
            </a:r>
            <a:r>
              <a:rPr kumimoji="1" lang="zh-CN" altLang="en-US" sz="2000" dirty="0"/>
              <a:t>、</a:t>
            </a:r>
            <a:r>
              <a:rPr kumimoji="1" lang="en-US" altLang="zh-CN" sz="2000" dirty="0"/>
              <a:t>OSDI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zh-CN" altLang="en-US" dirty="0">
                <a:cs typeface="+mn-cs"/>
              </a:rPr>
              <a:t>加强国际合作，有利于出成果</a:t>
            </a:r>
            <a:endParaRPr kumimoji="1" lang="en-US" altLang="zh-CN" dirty="0">
              <a:cs typeface="+mn-cs"/>
            </a:endParaRPr>
          </a:p>
          <a:p>
            <a:pPr lvl="1"/>
            <a:r>
              <a:rPr kumimoji="1" lang="zh-CN" altLang="en-US" dirty="0"/>
              <a:t>聂老师、周老师 早期的优秀成果</a:t>
            </a:r>
            <a:r>
              <a:rPr kumimoji="1" lang="zh-CN" altLang="en-US" dirty="0">
                <a:solidFill>
                  <a:srgbClr val="FF0000"/>
                </a:solidFill>
              </a:rPr>
              <a:t>都是</a:t>
            </a:r>
            <a:r>
              <a:rPr kumimoji="1" lang="zh-CN" altLang="en-US" dirty="0"/>
              <a:t>跟国际知名学者合作产生的。</a:t>
            </a:r>
            <a:endParaRPr kumimoji="1" lang="en-US" altLang="zh-CN" dirty="0"/>
          </a:p>
          <a:p>
            <a:pPr lvl="1"/>
            <a:r>
              <a:rPr kumimoji="1" lang="zh-CN" altLang="en-US" dirty="0">
                <a:cs typeface="+mn-cs"/>
              </a:rPr>
              <a:t>夏鑫论文高产的秘诀之一：国际合作</a:t>
            </a:r>
            <a:endParaRPr kumimoji="1" lang="en-US" altLang="zh-CN" dirty="0">
              <a:cs typeface="+mn-cs"/>
            </a:endParaRPr>
          </a:p>
          <a:p>
            <a:pPr lvl="1"/>
            <a:endParaRPr kumimoji="1" lang="en-US" altLang="zh-CN" dirty="0">
              <a:cs typeface="+mn-cs"/>
            </a:endParaRPr>
          </a:p>
          <a:p>
            <a:pPr marL="465137" indent="-457200"/>
            <a:r>
              <a:rPr kumimoji="1" lang="en-US" altLang="zh-CN" dirty="0"/>
              <a:t>『</a:t>
            </a:r>
            <a:r>
              <a:rPr kumimoji="1" lang="zh-CN" altLang="en-US" dirty="0">
                <a:solidFill>
                  <a:srgbClr val="FF0000"/>
                </a:solidFill>
              </a:rPr>
              <a:t>文化自信</a:t>
            </a:r>
            <a:r>
              <a:rPr kumimoji="1" lang="en-US" altLang="zh-CN" dirty="0"/>
              <a:t>』</a:t>
            </a:r>
            <a:r>
              <a:rPr kumimoji="1" lang="zh-CN" altLang="en-US" dirty="0"/>
              <a:t> 在国内也能做出优秀成果</a:t>
            </a:r>
            <a:r>
              <a:rPr kumimoji="1" lang="zh-CN" altLang="en-US" dirty="0">
                <a:solidFill>
                  <a:srgbClr val="FF0000"/>
                </a:solidFill>
              </a:rPr>
              <a:t>！！！</a:t>
            </a:r>
            <a:endParaRPr kumimoji="1" lang="zh-CN" alt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6294F5-52A5-BE4B-F5F0-DDA017A6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02D89D-E9B6-5BFF-85A7-54B636C1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41324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5AA399-E3B2-408C-AECC-3A481B3A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2025/10/8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DABF232-EA13-2A2E-AD6A-E3A02029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华人学者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日渐优秀</a:t>
            </a:r>
          </a:p>
        </p:txBody>
      </p:sp>
      <p:pic>
        <p:nvPicPr>
          <p:cNvPr id="7" name="内容占位符 6" descr="图形用户界面, 文本, 应用程序&#10;&#10;描述已自动生成">
            <a:extLst>
              <a:ext uri="{FF2B5EF4-FFF2-40B4-BE49-F238E27FC236}">
                <a16:creationId xmlns:a16="http://schemas.microsoft.com/office/drawing/2014/main" id="{963ADA02-A3EC-9484-B48E-D3F3E6EFB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9" y="1282073"/>
            <a:ext cx="3136458" cy="5575926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55B6D2-1250-491A-2F7D-2C300046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9" name="图片 8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6CC11F5D-752D-2E25-C270-91ABFB312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31" y="1282073"/>
            <a:ext cx="3136459" cy="557592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4CDBBCC-7B50-267B-8913-2CAAB630266D}"/>
              </a:ext>
            </a:extLst>
          </p:cNvPr>
          <p:cNvSpPr txBox="1"/>
          <p:nvPr/>
        </p:nvSpPr>
        <p:spPr>
          <a:xfrm>
            <a:off x="1403832" y="3068960"/>
            <a:ext cx="7096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FF0000"/>
                </a:solidFill>
              </a:rPr>
              <a:t>2022</a:t>
            </a:r>
            <a:r>
              <a:rPr kumimoji="1" lang="zh-CN" altLang="en-US" sz="5400" b="1" dirty="0">
                <a:solidFill>
                  <a:srgbClr val="FF0000"/>
                </a:solidFill>
              </a:rPr>
              <a:t> 新晋 </a:t>
            </a:r>
            <a:r>
              <a:rPr kumimoji="1" lang="en-US" altLang="zh-CN" sz="5400" b="1" dirty="0">
                <a:solidFill>
                  <a:srgbClr val="FF0000"/>
                </a:solidFill>
              </a:rPr>
              <a:t>IEEE</a:t>
            </a:r>
            <a:r>
              <a:rPr kumimoji="1" lang="zh-CN" altLang="en-US" sz="5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5400" b="1" dirty="0">
                <a:solidFill>
                  <a:srgbClr val="FF0000"/>
                </a:solidFill>
              </a:rPr>
              <a:t>Fellow</a:t>
            </a:r>
            <a:endParaRPr kumimoji="1" lang="zh-CN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179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57E81-4F70-CB78-63F8-1D0E8E36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通大学生 也能发</a:t>
            </a:r>
            <a:r>
              <a:rPr kumimoji="1" lang="en-US" altLang="zh-CN" dirty="0"/>
              <a:t>A</a:t>
            </a:r>
            <a:r>
              <a:rPr kumimoji="1" lang="zh-CN" altLang="en-US" dirty="0"/>
              <a:t>类论文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CFA266-E2BF-C3D1-5750-C1FC316A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53" y="1478483"/>
            <a:ext cx="8142287" cy="4392612"/>
          </a:xfrm>
        </p:spPr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3200" dirty="0">
                <a:solidFill>
                  <a:srgbClr val="FF0000"/>
                </a:solidFill>
              </a:rPr>
              <a:t>自尊！   自信！！    自强！！！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908917-83FD-1F6F-67AA-9CD57D52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5F573A-3B73-C4FD-AC89-69A0E04F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3AED38-D0C0-5B00-9358-FB3B2F73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45" y="1511691"/>
            <a:ext cx="6362700" cy="660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590DF7-7261-E013-66E6-3649C5ED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5" y="2338779"/>
            <a:ext cx="6007100" cy="482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A64100-1591-5DB5-A875-F1DAAC995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45" y="3086100"/>
            <a:ext cx="6311900" cy="6858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4127271A-7449-C8B9-570D-C58D1B1A6CA2}"/>
              </a:ext>
            </a:extLst>
          </p:cNvPr>
          <p:cNvSpPr/>
          <p:nvPr/>
        </p:nvSpPr>
        <p:spPr bwMode="auto">
          <a:xfrm>
            <a:off x="611560" y="1412776"/>
            <a:ext cx="720452" cy="42911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409DF05-F6AB-EFC1-56F5-E7C84CC47085}"/>
              </a:ext>
            </a:extLst>
          </p:cNvPr>
          <p:cNvSpPr/>
          <p:nvPr/>
        </p:nvSpPr>
        <p:spPr bwMode="auto">
          <a:xfrm>
            <a:off x="661544" y="2248997"/>
            <a:ext cx="1030135" cy="42911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B49D06B-7517-ECAE-9F69-DBD77788BF52}"/>
              </a:ext>
            </a:extLst>
          </p:cNvPr>
          <p:cNvSpPr/>
          <p:nvPr/>
        </p:nvSpPr>
        <p:spPr bwMode="auto">
          <a:xfrm>
            <a:off x="611560" y="3014564"/>
            <a:ext cx="1174152" cy="42911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线形标注 1 (带边框和强调线) 13">
            <a:extLst>
              <a:ext uri="{FF2B5EF4-FFF2-40B4-BE49-F238E27FC236}">
                <a16:creationId xmlns:a16="http://schemas.microsoft.com/office/drawing/2014/main" id="{75CF9B2A-236C-C2F5-899F-725BAD5F595C}"/>
              </a:ext>
            </a:extLst>
          </p:cNvPr>
          <p:cNvSpPr/>
          <p:nvPr/>
        </p:nvSpPr>
        <p:spPr bwMode="auto">
          <a:xfrm>
            <a:off x="7812360" y="1511691"/>
            <a:ext cx="1152128" cy="330200"/>
          </a:xfrm>
          <a:prstGeom prst="accentBorderCallout1">
            <a:avLst>
              <a:gd name="adj1" fmla="val 18750"/>
              <a:gd name="adj2" fmla="val -8333"/>
              <a:gd name="adj3" fmla="val 80952"/>
              <a:gd name="adj4" fmla="val -63448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类期刊</a:t>
            </a:r>
          </a:p>
        </p:txBody>
      </p:sp>
      <p:sp>
        <p:nvSpPr>
          <p:cNvPr id="15" name="线形标注 1 (带边框和强调线) 14">
            <a:extLst>
              <a:ext uri="{FF2B5EF4-FFF2-40B4-BE49-F238E27FC236}">
                <a16:creationId xmlns:a16="http://schemas.microsoft.com/office/drawing/2014/main" id="{53031CA4-5CFE-B626-2014-18A30D3B4F66}"/>
              </a:ext>
            </a:extLst>
          </p:cNvPr>
          <p:cNvSpPr/>
          <p:nvPr/>
        </p:nvSpPr>
        <p:spPr bwMode="auto">
          <a:xfrm>
            <a:off x="7906391" y="2897383"/>
            <a:ext cx="1152128" cy="330200"/>
          </a:xfrm>
          <a:prstGeom prst="accentBorderCallout1">
            <a:avLst>
              <a:gd name="adj1" fmla="val 18750"/>
              <a:gd name="adj2" fmla="val -8333"/>
              <a:gd name="adj3" fmla="val 168586"/>
              <a:gd name="adj4" fmla="val -82536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类会议</a:t>
            </a: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442C69E9-85E2-746A-CAB6-667AEC3A1FC3}"/>
              </a:ext>
            </a:extLst>
          </p:cNvPr>
          <p:cNvCxnSpPr/>
          <p:nvPr/>
        </p:nvCxnSpPr>
        <p:spPr bwMode="auto">
          <a:xfrm>
            <a:off x="6732240" y="2529958"/>
            <a:ext cx="1080120" cy="39498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58330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38CB72-91F5-E047-294A-3522016C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 论文选讲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CDB8B6-6FA8-2DD0-0F62-33315918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sz="1800" b="0" i="0" dirty="0">
                <a:solidFill>
                  <a:srgbClr val="111111"/>
                </a:solidFill>
                <a:effectLst/>
                <a:latin typeface="-apple-system"/>
              </a:rPr>
              <a:t>assistant professor at school of software technology, Zhejiang University(ZJU)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111111"/>
                </a:solidFill>
                <a:latin typeface="-apple-system"/>
              </a:rPr>
              <a:t>PhD</a:t>
            </a:r>
            <a:r>
              <a:rPr lang="zh-CN" altLang="en-US" sz="18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altLang="zh-CN" sz="1800" dirty="0">
                <a:solidFill>
                  <a:srgbClr val="111111"/>
                </a:solidFill>
                <a:latin typeface="-apple-system"/>
              </a:rPr>
              <a:t>(</a:t>
            </a:r>
            <a:r>
              <a:rPr lang="en-US" altLang="zh-CN" sz="1800" b="0" i="0" dirty="0">
                <a:solidFill>
                  <a:srgbClr val="111111"/>
                </a:solidFill>
                <a:effectLst/>
                <a:latin typeface="-apple-system"/>
              </a:rPr>
              <a:t>Peking</a:t>
            </a:r>
            <a:r>
              <a:rPr lang="zh-CN" altLang="en-US" sz="18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altLang="zh-CN" sz="1800" b="0" i="0" dirty="0">
                <a:solidFill>
                  <a:srgbClr val="111111"/>
                </a:solidFill>
                <a:effectLst/>
                <a:latin typeface="-apple-system"/>
              </a:rPr>
              <a:t>University)</a:t>
            </a:r>
            <a:r>
              <a:rPr lang="zh-CN" altLang="en-US" sz="1800" b="0" i="0" dirty="0">
                <a:solidFill>
                  <a:srgbClr val="111111"/>
                </a:solidFill>
                <a:effectLst/>
                <a:latin typeface="-apple-system"/>
              </a:rPr>
              <a:t>  </a:t>
            </a:r>
            <a:r>
              <a:rPr lang="en-US" altLang="zh-CN" sz="1800" b="0" i="0" dirty="0">
                <a:solidFill>
                  <a:srgbClr val="111111"/>
                </a:solidFill>
                <a:effectLst/>
                <a:latin typeface="-apple-system"/>
              </a:rPr>
              <a:t>of Prof. </a:t>
            </a:r>
            <a:r>
              <a:rPr lang="en-US" altLang="zh-CN" sz="1800" b="0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-apple-system"/>
              </a:rPr>
              <a:t>Zhi</a:t>
            </a:r>
            <a:r>
              <a:rPr lang="en-US" altLang="zh-CN" sz="1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-apple-system"/>
              </a:rPr>
              <a:t> </a:t>
            </a:r>
            <a:r>
              <a:rPr lang="en-US" altLang="zh-CN" sz="1800" b="0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-apple-system"/>
              </a:rPr>
              <a:t>Jin</a:t>
            </a:r>
            <a:r>
              <a:rPr lang="en-US" altLang="zh-CN" sz="1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-apple-system"/>
              </a:rPr>
              <a:t> </a:t>
            </a:r>
            <a:r>
              <a:rPr lang="en-US" altLang="zh-CN" sz="1800" b="0" i="0" dirty="0">
                <a:solidFill>
                  <a:srgbClr val="111111"/>
                </a:solidFill>
                <a:effectLst/>
                <a:latin typeface="-apple-system"/>
              </a:rPr>
              <a:t>and Prof. </a:t>
            </a:r>
            <a:r>
              <a:rPr lang="en-US" altLang="zh-CN" sz="1800" b="0" i="0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-apple-system"/>
              </a:rPr>
              <a:t>Ge Li</a:t>
            </a:r>
            <a:endParaRPr kumimoji="1" lang="zh-CN" altLang="en-US" sz="1800" dirty="0">
              <a:highlight>
                <a:srgbClr val="FFFF00"/>
              </a:highlight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2BDFC7-4A0D-DC62-31D9-65166119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7EEEC9-FF6C-B6BB-F5C9-0E97476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433FEE-AA74-DE87-0114-E8CED608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84313"/>
            <a:ext cx="7772400" cy="2778539"/>
          </a:xfrm>
          <a:prstGeom prst="rect">
            <a:avLst/>
          </a:prstGeom>
        </p:spPr>
      </p:pic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96E64883-A1F3-2F7E-949C-FF482BE73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14" y="4449055"/>
            <a:ext cx="908300" cy="1241666"/>
          </a:xfrm>
          <a:prstGeom prst="rect">
            <a:avLst/>
          </a:prstGeom>
        </p:spPr>
      </p:pic>
      <p:sp>
        <p:nvSpPr>
          <p:cNvPr id="8" name="横卷形 7">
            <a:extLst>
              <a:ext uri="{FF2B5EF4-FFF2-40B4-BE49-F238E27FC236}">
                <a16:creationId xmlns:a16="http://schemas.microsoft.com/office/drawing/2014/main" id="{AF78F8BA-EFF4-2726-1BA5-F5E14925275E}"/>
              </a:ext>
            </a:extLst>
          </p:cNvPr>
          <p:cNvSpPr/>
          <p:nvPr/>
        </p:nvSpPr>
        <p:spPr bwMode="auto">
          <a:xfrm>
            <a:off x="2619400" y="6185521"/>
            <a:ext cx="3600400" cy="672479"/>
          </a:xfrm>
          <a:prstGeom prst="horizontalScroll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从实践中寻求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研究问题方法！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！！</a:t>
            </a:r>
          </a:p>
        </p:txBody>
      </p:sp>
      <p:sp>
        <p:nvSpPr>
          <p:cNvPr id="9" name="爆炸形 2 8">
            <a:extLst>
              <a:ext uri="{FF2B5EF4-FFF2-40B4-BE49-F238E27FC236}">
                <a16:creationId xmlns:a16="http://schemas.microsoft.com/office/drawing/2014/main" id="{77871D5C-33E6-7C5F-3599-A623AED325CC}"/>
              </a:ext>
            </a:extLst>
          </p:cNvPr>
          <p:cNvSpPr/>
          <p:nvPr/>
        </p:nvSpPr>
        <p:spPr bwMode="auto">
          <a:xfrm>
            <a:off x="4892885" y="115887"/>
            <a:ext cx="4251115" cy="1577253"/>
          </a:xfrm>
          <a:prstGeom prst="irregularSeal2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实践是检验真理的唯一标准</a:t>
            </a:r>
          </a:p>
        </p:txBody>
      </p:sp>
    </p:spTree>
    <p:extLst>
      <p:ext uri="{BB962C8B-B14F-4D97-AF65-F5344CB8AC3E}">
        <p14:creationId xmlns:p14="http://schemas.microsoft.com/office/powerpoint/2010/main" val="3414894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C225F-0C0C-AEC9-3180-B7AF33ED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论文快速筛选法</a:t>
            </a:r>
            <a:r>
              <a:rPr kumimoji="1" lang="en-US" altLang="zh-CN" dirty="0"/>
              <a:t>[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2"/>
              </a:rPr>
              <a:t>Mu</a:t>
            </a:r>
            <a:r>
              <a:rPr kumimoji="1" lang="zh-CN" altLang="en-US" dirty="0">
                <a:hlinkClick r:id="rId2"/>
              </a:rPr>
              <a:t> </a:t>
            </a:r>
            <a:r>
              <a:rPr kumimoji="1" lang="en-US" altLang="zh-CN" dirty="0">
                <a:hlinkClick r:id="rId2"/>
              </a:rPr>
              <a:t>Li</a:t>
            </a:r>
            <a:r>
              <a:rPr kumimoji="1" lang="zh-CN" altLang="en-US" dirty="0"/>
              <a:t> </a:t>
            </a:r>
            <a:r>
              <a:rPr kumimoji="1" lang="en-US" altLang="zh-CN" dirty="0"/>
              <a:t>]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B99A9-C9ED-BFD2-46A8-F8BDC989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365650"/>
            <a:ext cx="8142287" cy="472764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pass 1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title + abs + conclusion +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回看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experiment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的图标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+ method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部分细节，了解论文讲什么</a:t>
            </a:r>
            <a:endParaRPr lang="en-US" altLang="zh-CN" b="0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pass 2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1 -&gt; 6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，不读细节，脑内构筑流程图，决定</a:t>
            </a:r>
            <a:r>
              <a:rPr lang="zh-CN" altLang="en-US" b="0" i="0" dirty="0">
                <a:solidFill>
                  <a:srgbClr val="0F0F0F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是否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继续精读</a:t>
            </a:r>
            <a:endParaRPr lang="en-US" altLang="zh-CN" b="0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pass 3</a:t>
            </a:r>
            <a:r>
              <a:rPr lang="zh-CN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：换位思考，看看是否在作者的立场上能否做得更好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2A50F-BD2A-6DA7-603C-E20ABD06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556278-6504-5B33-24BA-BF7CBA15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6942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顶刊顶会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" sz="2400" b="1" dirty="0">
                <a:solidFill>
                  <a:srgbClr val="0066FF"/>
                </a:solidFill>
                <a:latin typeface="TimesNewRomanPS"/>
                <a:ea typeface="SimHei" panose="02010609060101010101" pitchFamily="49" charset="-122"/>
              </a:rPr>
              <a:t>不同</a:t>
            </a:r>
            <a:r>
              <a:rPr lang="zh-CN" altLang="en-US" sz="2400" b="1" dirty="0">
                <a:solidFill>
                  <a:srgbClr val="0066FF"/>
                </a:solidFill>
                <a:latin typeface="TimesNewRomanPS"/>
                <a:ea typeface="SimHei" panose="02010609060101010101" pitchFamily="49" charset="-122"/>
              </a:rPr>
              <a:t>领域的会议和期刊不一样</a:t>
            </a:r>
            <a:r>
              <a:rPr lang="zh-CN" altLang="en-US" sz="2400" dirty="0">
                <a:solidFill>
                  <a:srgbClr val="0066FF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zh-CN" sz="2400" dirty="0">
              <a:solidFill>
                <a:srgbClr val="0066FF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 algn="just">
              <a:lnSpc>
                <a:spcPts val="2860"/>
              </a:lnSpc>
              <a:spcAft>
                <a:spcPts val="600"/>
              </a:spcAft>
            </a:pPr>
            <a:r>
              <a:rPr lang="zh-CN" altLang="en-US" sz="1800" dirty="0"/>
              <a:t>计算机领域偏重会议（时效性更强）</a:t>
            </a:r>
            <a:endParaRPr lang="en-US" altLang="zh-CN" sz="1800" dirty="0"/>
          </a:p>
          <a:p>
            <a:pPr lvl="1" algn="just">
              <a:lnSpc>
                <a:spcPts val="2860"/>
              </a:lnSpc>
              <a:spcAft>
                <a:spcPts val="600"/>
              </a:spcAft>
            </a:pPr>
            <a:endParaRPr lang="en-US" altLang="zh-CN" sz="1800" dirty="0"/>
          </a:p>
          <a:p>
            <a:pPr algn="just">
              <a:lnSpc>
                <a:spcPts val="2860"/>
              </a:lnSpc>
              <a:spcAft>
                <a:spcPts val="600"/>
              </a:spcAft>
            </a:pPr>
            <a:r>
              <a:rPr lang="zh-CN" altLang="en-US" sz="2200" dirty="0">
                <a:effectLst/>
              </a:rPr>
              <a:t>中科院分区表 </a:t>
            </a:r>
            <a:r>
              <a:rPr lang="en-US" altLang="zh-CN" sz="2200" dirty="0">
                <a:effectLst/>
              </a:rPr>
              <a:t>——</a:t>
            </a:r>
            <a:r>
              <a:rPr lang="zh-CN" altLang="en-US" sz="2200" dirty="0">
                <a:effectLst/>
              </a:rPr>
              <a:t> </a:t>
            </a:r>
            <a:r>
              <a:rPr lang="en-US" altLang="zh-CN" sz="2200" dirty="0">
                <a:effectLst/>
              </a:rPr>
              <a:t>JCR</a:t>
            </a:r>
            <a:r>
              <a:rPr lang="zh-CN" altLang="en-US" sz="2200" dirty="0">
                <a:effectLst/>
              </a:rPr>
              <a:t> </a:t>
            </a:r>
            <a:r>
              <a:rPr lang="zh-CN" altLang="en-US" sz="2200" dirty="0"/>
              <a:t>分区</a:t>
            </a:r>
            <a:endParaRPr lang="en-US" altLang="zh-CN" sz="2200" dirty="0"/>
          </a:p>
          <a:p>
            <a:pPr algn="just">
              <a:lnSpc>
                <a:spcPts val="2860"/>
              </a:lnSpc>
              <a:spcAft>
                <a:spcPts val="600"/>
              </a:spcAft>
            </a:pPr>
            <a:endParaRPr lang="en-US" altLang="zh-CN" sz="2200" dirty="0">
              <a:effectLst/>
            </a:endParaRPr>
          </a:p>
          <a:p>
            <a:pPr algn="just">
              <a:lnSpc>
                <a:spcPts val="2860"/>
              </a:lnSpc>
              <a:spcAft>
                <a:spcPts val="600"/>
              </a:spcAft>
            </a:pPr>
            <a:r>
              <a:rPr lang="en-US" altLang="zh-CN" sz="2200" dirty="0">
                <a:effectLst/>
                <a:hlinkClick r:id="rId3"/>
              </a:rPr>
              <a:t>CCF</a:t>
            </a:r>
            <a:r>
              <a:rPr lang="zh-CN" altLang="en-US" sz="2200" dirty="0">
                <a:effectLst/>
                <a:hlinkClick r:id="rId3"/>
              </a:rPr>
              <a:t> 认定的会议 </a:t>
            </a:r>
            <a:r>
              <a:rPr lang="en-US" altLang="zh-CN" sz="2200" dirty="0">
                <a:effectLst/>
                <a:hlinkClick r:id="rId3"/>
              </a:rPr>
              <a:t>&amp;</a:t>
            </a:r>
            <a:r>
              <a:rPr lang="zh-CN" altLang="en-US" sz="2200" dirty="0">
                <a:effectLst/>
                <a:hlinkClick r:id="rId3"/>
              </a:rPr>
              <a:t> 期刊</a:t>
            </a:r>
            <a:r>
              <a:rPr lang="zh-CN" altLang="en-US" sz="2200" dirty="0">
                <a:effectLst/>
              </a:rPr>
              <a:t>（</a:t>
            </a:r>
            <a:r>
              <a:rPr lang="en-US" altLang="zh-CN" sz="2200" dirty="0">
                <a:effectLst/>
              </a:rPr>
              <a:t>2022</a:t>
            </a:r>
            <a:r>
              <a:rPr lang="zh-CN" altLang="en-US" sz="2200">
                <a:effectLst/>
              </a:rPr>
              <a:t>版）</a:t>
            </a:r>
            <a:endParaRPr lang="en-US" altLang="zh-CN" sz="2200" dirty="0">
              <a:effectLst/>
            </a:endParaRPr>
          </a:p>
          <a:p>
            <a:pPr algn="just">
              <a:lnSpc>
                <a:spcPts val="2860"/>
              </a:lnSpc>
              <a:spcAft>
                <a:spcPts val="600"/>
              </a:spcAft>
            </a:pPr>
            <a:endParaRPr lang="en-US" altLang="zh-CN" sz="2200" dirty="0">
              <a:effectLst/>
            </a:endParaRPr>
          </a:p>
          <a:p>
            <a:pPr lvl="1" algn="just"/>
            <a:endParaRPr lang="zh-CN" altLang="en-US" sz="1800" dirty="0">
              <a:effectLst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50965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B6C03A-B267-186D-EB91-5B26B034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论文快速筛选法</a:t>
            </a:r>
            <a:r>
              <a:rPr kumimoji="1" lang="en-US" altLang="zh-CN" dirty="0"/>
              <a:t>[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2"/>
              </a:rPr>
              <a:t>Mu</a:t>
            </a:r>
            <a:r>
              <a:rPr kumimoji="1" lang="zh-CN" altLang="en-US" dirty="0">
                <a:hlinkClick r:id="rId2"/>
              </a:rPr>
              <a:t> </a:t>
            </a:r>
            <a:r>
              <a:rPr kumimoji="1" lang="en-US" altLang="zh-CN" dirty="0">
                <a:hlinkClick r:id="rId2"/>
              </a:rPr>
              <a:t>Li</a:t>
            </a:r>
            <a:r>
              <a:rPr kumimoji="1" lang="zh-CN" altLang="en-US" dirty="0"/>
              <a:t> </a:t>
            </a:r>
            <a:r>
              <a:rPr kumimoji="1" lang="en-US" altLang="zh-CN" dirty="0"/>
              <a:t>]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8E84BF-7B12-64A4-AA2F-5FF8E1FDE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000" dirty="0"/>
              <a:t>Title</a:t>
            </a:r>
            <a:r>
              <a:rPr kumimoji="1" lang="zh-CN" altLang="en-US" sz="2000" dirty="0"/>
              <a:t>：</a:t>
            </a:r>
            <a:r>
              <a:rPr lang="en-US" altLang="zh-CN" sz="2800" dirty="0">
                <a:effectLst/>
                <a:latin typeface="LinBiolinumTB"/>
              </a:rPr>
              <a:t> </a:t>
            </a:r>
            <a:r>
              <a:rPr lang="en-US" altLang="zh-CN" sz="1600" dirty="0">
                <a:effectLst/>
                <a:latin typeface="LinBiolinumTB"/>
              </a:rPr>
              <a:t>Practitioners’ </a:t>
            </a:r>
            <a:r>
              <a:rPr lang="en-US" altLang="zh-CN" sz="1600" dirty="0">
                <a:effectLst/>
                <a:highlight>
                  <a:srgbClr val="FFFF00"/>
                </a:highlight>
                <a:latin typeface="LinBiolinumTB"/>
              </a:rPr>
              <a:t>Expectations</a:t>
            </a:r>
            <a:r>
              <a:rPr lang="en-US" altLang="zh-CN" sz="1600" dirty="0">
                <a:effectLst/>
                <a:latin typeface="LinBiolinumTB"/>
              </a:rPr>
              <a:t> on Automated Code Comment Generation</a:t>
            </a:r>
          </a:p>
          <a:p>
            <a:r>
              <a:rPr lang="en-US" altLang="zh-CN" sz="2000" dirty="0">
                <a:solidFill>
                  <a:srgbClr val="0F0F0F"/>
                </a:solidFill>
                <a:latin typeface="Roboto" panose="02000000000000000000" pitchFamily="2" charset="0"/>
              </a:rPr>
              <a:t>A</a:t>
            </a:r>
            <a:r>
              <a:rPr lang="en-US" altLang="zh-CN" sz="20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bstraction</a:t>
            </a:r>
            <a:r>
              <a:rPr lang="zh-CN" altLang="en-US" sz="20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：</a:t>
            </a:r>
            <a:endParaRPr lang="en-US" altLang="zh-CN" sz="2000" b="0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kumimoji="1" lang="en-US" altLang="zh-CN" sz="2000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r>
              <a:rPr kumimoji="1" lang="en-US" altLang="zh-CN" sz="2000" dirty="0"/>
              <a:t>Conclusion:</a:t>
            </a:r>
            <a:endParaRPr kumimoji="1"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053D66-B079-C627-45D6-D53B23DF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A1B2C1-B183-243C-E256-A953EF9C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C60DCC-1050-F55D-B3A4-7BF5C156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038856"/>
            <a:ext cx="5388074" cy="2780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BD3D1A-2164-F19C-289F-123E012E9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0" y="1076325"/>
            <a:ext cx="6616700" cy="3441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EFF951-7F42-4F52-751F-16AB9017C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365104"/>
            <a:ext cx="6680200" cy="2425700"/>
          </a:xfrm>
          <a:prstGeom prst="rect">
            <a:avLst/>
          </a:prstGeom>
        </p:spPr>
      </p:pic>
      <p:sp>
        <p:nvSpPr>
          <p:cNvPr id="9" name="云形标注 8">
            <a:extLst>
              <a:ext uri="{FF2B5EF4-FFF2-40B4-BE49-F238E27FC236}">
                <a16:creationId xmlns:a16="http://schemas.microsoft.com/office/drawing/2014/main" id="{F277E57C-03D4-03D3-6DED-AE5CC687EF24}"/>
              </a:ext>
            </a:extLst>
          </p:cNvPr>
          <p:cNvSpPr/>
          <p:nvPr/>
        </p:nvSpPr>
        <p:spPr bwMode="auto">
          <a:xfrm>
            <a:off x="179512" y="2996952"/>
            <a:ext cx="1368152" cy="1152128"/>
          </a:xfrm>
          <a:prstGeom prst="cloudCallout">
            <a:avLst>
              <a:gd name="adj1" fmla="val 88623"/>
              <a:gd name="adj2" fmla="val 66508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三步法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判断论文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highlight>
                  <a:srgbClr val="FFFF00"/>
                </a:highlight>
              </a:rPr>
              <a:t>值得读？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2510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452F-5FCC-5AD1-2971-236F9E80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研究问题 </a:t>
            </a:r>
            <a:r>
              <a:rPr kumimoji="1" lang="en-US" altLang="zh-CN" dirty="0"/>
              <a:t>RQs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3C65AB-059C-7B25-6B92-38887C9C2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1800" dirty="0">
                <a:effectLst/>
                <a:latin typeface="LinLibertineTB"/>
              </a:rPr>
              <a:t>RQ1: What is the state of code commenting </a:t>
            </a:r>
            <a:r>
              <a:rPr lang="en-US" altLang="zh-CN" sz="1800" dirty="0">
                <a:effectLst/>
                <a:highlight>
                  <a:srgbClr val="FFFF00"/>
                </a:highlight>
                <a:latin typeface="LinLibertineTB"/>
              </a:rPr>
              <a:t>practices</a:t>
            </a:r>
            <a:r>
              <a:rPr lang="en-US" altLang="zh-CN" sz="1800" dirty="0">
                <a:effectLst/>
                <a:latin typeface="LinLibertineTB"/>
              </a:rPr>
              <a:t> and what are the </a:t>
            </a:r>
            <a:r>
              <a:rPr lang="en-US" altLang="zh-CN" sz="1800" dirty="0">
                <a:effectLst/>
                <a:highlight>
                  <a:srgbClr val="FFFF00"/>
                </a:highlight>
                <a:latin typeface="LinLibertineTB"/>
              </a:rPr>
              <a:t>issues</a:t>
            </a:r>
            <a:r>
              <a:rPr lang="en-US" altLang="zh-CN" sz="1800" dirty="0">
                <a:effectLst/>
                <a:latin typeface="LinLibertineTB"/>
              </a:rPr>
              <a:t>?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sz="1800" dirty="0">
                <a:effectLst/>
                <a:latin typeface="LinLibertineTB"/>
              </a:rPr>
              <a:t>RQ2: Are automated code comment generation tools </a:t>
            </a:r>
            <a:r>
              <a:rPr lang="en-US" altLang="zh-CN" sz="1800" dirty="0">
                <a:effectLst/>
                <a:highlight>
                  <a:srgbClr val="FFFF00"/>
                </a:highlight>
                <a:latin typeface="LinLibertineTB"/>
              </a:rPr>
              <a:t>useful</a:t>
            </a:r>
            <a:r>
              <a:rPr lang="en-US" altLang="zh-CN" sz="1800" dirty="0">
                <a:effectLst/>
                <a:latin typeface="LinLibertineTB"/>
              </a:rPr>
              <a:t> for practitioners?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sz="1800" dirty="0">
                <a:effectLst/>
                <a:latin typeface="LinLibertineTB"/>
              </a:rPr>
              <a:t>RQ3: What are practitioners’ </a:t>
            </a:r>
            <a:r>
              <a:rPr lang="en-US" altLang="zh-CN" sz="1800" dirty="0">
                <a:effectLst/>
                <a:highlight>
                  <a:srgbClr val="FFFF00"/>
                </a:highlight>
                <a:latin typeface="LinLibertineTB"/>
              </a:rPr>
              <a:t>expectations</a:t>
            </a:r>
            <a:r>
              <a:rPr lang="en-US" altLang="zh-CN" sz="1800" dirty="0">
                <a:effectLst/>
                <a:latin typeface="LinLibertineTB"/>
              </a:rPr>
              <a:t> on code comment generation tools?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sz="1800" dirty="0">
                <a:effectLst/>
                <a:latin typeface="LinLibertineTB"/>
              </a:rPr>
              <a:t>RQ4: How close are the current state-of-the-art studies to </a:t>
            </a:r>
            <a:r>
              <a:rPr lang="en-US" altLang="zh-CN" sz="1800" dirty="0">
                <a:effectLst/>
                <a:highlight>
                  <a:srgbClr val="FFFF00"/>
                </a:highlight>
                <a:latin typeface="LinLibertineTB"/>
              </a:rPr>
              <a:t>satisfy</a:t>
            </a:r>
            <a:r>
              <a:rPr lang="en-US" altLang="zh-CN" sz="1800" dirty="0">
                <a:effectLst/>
                <a:latin typeface="LinLibertineTB"/>
              </a:rPr>
              <a:t> practitioner needs and demands before adoption? </a:t>
            </a:r>
            <a:endParaRPr lang="en-US" altLang="zh-CN" sz="1800" dirty="0">
              <a:latin typeface="LinLibertineTB"/>
            </a:endParaRPr>
          </a:p>
          <a:p>
            <a:pPr>
              <a:lnSpc>
                <a:spcPct val="200000"/>
              </a:lnSpc>
            </a:pPr>
            <a:r>
              <a:rPr lang="en-US" altLang="zh-CN" sz="1800" dirty="0">
                <a:effectLst/>
                <a:latin typeface="LinBiolinumTB"/>
              </a:rPr>
              <a:t>[Title]</a:t>
            </a:r>
            <a:r>
              <a:rPr lang="zh-CN" altLang="en-US" sz="1800" dirty="0">
                <a:latin typeface="LinBiolinumTB"/>
              </a:rPr>
              <a:t>  </a:t>
            </a:r>
            <a:r>
              <a:rPr lang="en-US" altLang="zh-CN" sz="1800" dirty="0">
                <a:effectLst/>
                <a:latin typeface="LinBiolinumTB"/>
              </a:rPr>
              <a:t>Practitioners’ </a:t>
            </a:r>
            <a:r>
              <a:rPr lang="en-US" altLang="zh-CN" sz="1800" dirty="0">
                <a:effectLst/>
                <a:highlight>
                  <a:srgbClr val="FFFF00"/>
                </a:highlight>
                <a:latin typeface="LinBiolinumTB"/>
              </a:rPr>
              <a:t>Expectations</a:t>
            </a:r>
            <a:r>
              <a:rPr lang="en-US" altLang="zh-CN" sz="1800" dirty="0">
                <a:effectLst/>
                <a:latin typeface="LinBiolinumTB"/>
              </a:rPr>
              <a:t> on Automated Code Comment Generation </a:t>
            </a:r>
            <a:endParaRPr lang="en-US" altLang="zh-CN" sz="1200" dirty="0"/>
          </a:p>
          <a:p>
            <a:pPr>
              <a:lnSpc>
                <a:spcPct val="200000"/>
              </a:lnSpc>
            </a:pPr>
            <a:r>
              <a:rPr lang="zh-CN" altLang="en-US" sz="1800" dirty="0">
                <a:latin typeface="LinLibertineTB"/>
              </a:rPr>
              <a:t>思考：</a:t>
            </a:r>
            <a:r>
              <a:rPr lang="zh-CN" altLang="en-US" sz="1800" dirty="0">
                <a:highlight>
                  <a:srgbClr val="FFFF00"/>
                </a:highlight>
                <a:latin typeface="LinLibertineTB"/>
              </a:rPr>
              <a:t>主观特性 </a:t>
            </a:r>
            <a:r>
              <a:rPr lang="zh-CN" altLang="en-US" sz="1800" dirty="0">
                <a:latin typeface="LinLibertineTB"/>
              </a:rPr>
              <a:t>如何去研究？  </a:t>
            </a:r>
            <a:r>
              <a:rPr lang="en-US" altLang="zh-CN" sz="1800" dirty="0">
                <a:highlight>
                  <a:srgbClr val="FFFF00"/>
                </a:highlight>
                <a:latin typeface="LinLibertineTB"/>
              </a:rPr>
              <a:t>User</a:t>
            </a:r>
            <a:r>
              <a:rPr lang="zh-CN" altLang="en-US" sz="1800" dirty="0">
                <a:highlight>
                  <a:srgbClr val="FFFF00"/>
                </a:highlight>
                <a:latin typeface="LinLibertineTB"/>
              </a:rPr>
              <a:t> </a:t>
            </a:r>
            <a:r>
              <a:rPr lang="en-US" altLang="zh-CN" sz="1800" dirty="0">
                <a:highlight>
                  <a:srgbClr val="FFFF00"/>
                </a:highlight>
                <a:latin typeface="LinLibertineTB"/>
              </a:rPr>
              <a:t>study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5A7DF-F535-E12A-667D-799B561C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4B17F-E385-5D03-7C2D-30EE661A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38415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6B878-873B-B39F-02A0-3D60511D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提出方法  </a:t>
            </a:r>
            <a:r>
              <a:rPr kumimoji="1" lang="en-US" altLang="zh-CN" dirty="0"/>
              <a:t>Methodology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DBA26E-BCEF-5B83-F1A2-F11E27FA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034741-5DF5-2A97-5005-AFFC8026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9D3631-9B34-17D7-18E1-DF666E93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457A1B-B237-2FFB-E1C5-20A8D1B2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56" y="1270001"/>
            <a:ext cx="7772400" cy="53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410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A5E7B-AAE4-4F09-71E5-CC6D0F65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我们的问题（想学的）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53BB46-CF6C-88E6-E06D-02391B64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Interview</a:t>
            </a:r>
            <a:r>
              <a:rPr kumimoji="1" lang="zh-CN" altLang="en-US" dirty="0"/>
              <a:t> 怎么操作？过程如何控制？结果如何分析？ 论文中</a:t>
            </a:r>
            <a:r>
              <a:rPr kumimoji="1" lang="zh-CN" altLang="en-US" dirty="0">
                <a:highlight>
                  <a:srgbClr val="FFFF00"/>
                </a:highlight>
              </a:rPr>
              <a:t>找答案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7005E4-6F2A-727F-94EF-D13A718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69BF89-26AF-E963-B201-EE846720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1C5A81-D95E-AD9B-C007-D21031FB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45" y="2564904"/>
            <a:ext cx="7772400" cy="27291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CCB66D-D19D-4D6C-CCAB-9FAF6BF76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91" y="2397919"/>
            <a:ext cx="7645400" cy="3683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431DCF-1A02-9ADA-4C4F-741456729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06" y="1270001"/>
            <a:ext cx="7696200" cy="48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33954-912E-0089-35AF-1500FB67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质疑？思考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B3D478-8554-8DB1-3BAD-F5B5E090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68760"/>
            <a:ext cx="8142287" cy="4800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kumimoji="1" lang="zh-CN" altLang="en-US" sz="2400" dirty="0"/>
              <a:t>采访对象是否具备代表性？</a:t>
            </a:r>
            <a:endParaRPr kumimoji="1" lang="en-US" altLang="zh-CN" sz="2400" dirty="0"/>
          </a:p>
          <a:p>
            <a:pPr lvl="1"/>
            <a:r>
              <a:rPr kumimoji="1" lang="zh-CN" altLang="en-US" sz="2000" dirty="0"/>
              <a:t>作者的做法：邀请了</a:t>
            </a:r>
            <a:r>
              <a:rPr kumimoji="1" lang="en-US" altLang="zh-CN" sz="2000" dirty="0">
                <a:solidFill>
                  <a:srgbClr val="FF0000"/>
                </a:solidFill>
              </a:rPr>
              <a:t>16</a:t>
            </a:r>
            <a:r>
              <a:rPr kumimoji="1" lang="zh-CN" altLang="en-US" sz="2000" dirty="0">
                <a:solidFill>
                  <a:srgbClr val="FF0000"/>
                </a:solidFill>
              </a:rPr>
              <a:t>位</a:t>
            </a:r>
            <a:r>
              <a:rPr kumimoji="1" lang="zh-CN" altLang="en-US" sz="2000" dirty="0"/>
              <a:t>来自</a:t>
            </a:r>
            <a:r>
              <a:rPr kumimoji="1" lang="en-US" altLang="zh-CN" sz="2000" dirty="0">
                <a:solidFill>
                  <a:srgbClr val="FF0000"/>
                </a:solidFill>
              </a:rPr>
              <a:t>10</a:t>
            </a:r>
            <a:r>
              <a:rPr kumimoji="1" lang="zh-CN" altLang="en-US" sz="2000" dirty="0">
                <a:solidFill>
                  <a:srgbClr val="FF0000"/>
                </a:solidFill>
              </a:rPr>
              <a:t>个</a:t>
            </a:r>
            <a:r>
              <a:rPr kumimoji="1" lang="en-US" altLang="zh-CN" sz="2000" dirty="0"/>
              <a:t>IT</a:t>
            </a:r>
            <a:r>
              <a:rPr kumimoji="1" lang="zh-CN" altLang="en-US" sz="2000" dirty="0"/>
              <a:t>公司的人员</a:t>
            </a:r>
            <a:endParaRPr kumimoji="1" lang="en-US" altLang="zh-CN" sz="2000" dirty="0"/>
          </a:p>
          <a:p>
            <a:pPr lvl="1"/>
            <a:r>
              <a:rPr kumimoji="1" lang="zh-CN" altLang="en-US" sz="2000" dirty="0"/>
              <a:t>你的</a:t>
            </a:r>
            <a:r>
              <a:rPr kumimoji="1" lang="zh-CN" altLang="en-US" sz="2800" dirty="0">
                <a:solidFill>
                  <a:srgbClr val="FF0000"/>
                </a:solidFill>
              </a:rPr>
              <a:t>改进</a:t>
            </a:r>
            <a:r>
              <a:rPr kumimoji="1" lang="zh-CN" altLang="en-US" sz="2000" dirty="0"/>
              <a:t>的建议？ </a:t>
            </a:r>
            <a:endParaRPr kumimoji="1" lang="en-US" altLang="zh-CN" sz="2000" dirty="0"/>
          </a:p>
          <a:p>
            <a:pPr lvl="2">
              <a:lnSpc>
                <a:spcPct val="150000"/>
              </a:lnSpc>
            </a:pPr>
            <a:r>
              <a:rPr kumimoji="1" lang="zh-CN" altLang="en-US" sz="1600" dirty="0"/>
              <a:t>公司（行业、数量）</a:t>
            </a:r>
            <a:endParaRPr kumimoji="1" lang="en-US" altLang="zh-CN" sz="1600" dirty="0"/>
          </a:p>
          <a:p>
            <a:pPr lvl="2">
              <a:lnSpc>
                <a:spcPct val="150000"/>
              </a:lnSpc>
            </a:pPr>
            <a:r>
              <a:rPr kumimoji="1" lang="zh-CN" altLang="en-US" sz="1600" dirty="0"/>
              <a:t>人员的数量、工作岗位（开发人员、测试人员、维护人员）</a:t>
            </a:r>
            <a:endParaRPr kumimoji="1" lang="en-US" altLang="zh-CN" sz="1600" dirty="0"/>
          </a:p>
          <a:p>
            <a:pPr lvl="2">
              <a:lnSpc>
                <a:spcPct val="150000"/>
              </a:lnSpc>
            </a:pPr>
            <a:r>
              <a:rPr kumimoji="1" lang="zh-CN" altLang="en-US" sz="1600" dirty="0"/>
              <a:t>借鉴其它论文的方法</a:t>
            </a:r>
            <a:r>
              <a:rPr kumimoji="1" lang="en-US" altLang="zh-CN" sz="1600" dirty="0"/>
              <a:t>……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400" dirty="0"/>
              <a:t>数据分析创新？</a:t>
            </a:r>
            <a:endParaRPr kumimoji="1" lang="en-US" altLang="zh-CN" sz="2400" dirty="0"/>
          </a:p>
          <a:p>
            <a:pPr marL="898525" lvl="1" indent="-457200">
              <a:lnSpc>
                <a:spcPct val="150000"/>
              </a:lnSpc>
            </a:pPr>
            <a:r>
              <a:rPr kumimoji="1" lang="zh-CN" altLang="en-US" sz="2000" dirty="0"/>
              <a:t>定性描述的量化方法？</a:t>
            </a:r>
            <a:endParaRPr kumimoji="1" lang="en-US" altLang="zh-CN" sz="2000" dirty="0"/>
          </a:p>
          <a:p>
            <a:pPr marL="898525" lvl="1" indent="-457200">
              <a:lnSpc>
                <a:spcPct val="150000"/>
              </a:lnSpc>
            </a:pPr>
            <a:r>
              <a:rPr kumimoji="1" lang="zh-CN" altLang="en-US" sz="2000" dirty="0"/>
              <a:t>数据准确性提升方法？</a:t>
            </a:r>
            <a:endParaRPr kumimoji="1" lang="en-US" altLang="zh-CN" sz="2000" dirty="0"/>
          </a:p>
          <a:p>
            <a:pPr marL="898525" lvl="1" indent="-457200">
              <a:lnSpc>
                <a:spcPct val="150000"/>
              </a:lnSpc>
            </a:pPr>
            <a:r>
              <a:rPr kumimoji="1" lang="zh-CN" altLang="en-US" sz="2000" dirty="0"/>
              <a:t>数据分析方法创新？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D756BB-4FCE-D8F3-1784-BB888285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030B15-FE17-B8C9-7155-82C7ABE5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7" name="横卷形 6">
            <a:extLst>
              <a:ext uri="{FF2B5EF4-FFF2-40B4-BE49-F238E27FC236}">
                <a16:creationId xmlns:a16="http://schemas.microsoft.com/office/drawing/2014/main" id="{35E2E69A-1E75-DE36-D2FB-69A4069A11D7}"/>
              </a:ext>
            </a:extLst>
          </p:cNvPr>
          <p:cNvSpPr/>
          <p:nvPr/>
        </p:nvSpPr>
        <p:spPr bwMode="auto">
          <a:xfrm>
            <a:off x="4716016" y="4149080"/>
            <a:ext cx="3888432" cy="1872208"/>
          </a:xfrm>
          <a:prstGeom prst="horizontalScroll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highlight>
                  <a:srgbClr val="FFFF00"/>
                </a:highlight>
              </a:rPr>
              <a:t>质疑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论文方法的各个阶段：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合理性、公平性、忽略因素、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实践场景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…….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提出自己的思路</a:t>
            </a:r>
          </a:p>
        </p:txBody>
      </p:sp>
    </p:spTree>
    <p:extLst>
      <p:ext uri="{BB962C8B-B14F-4D97-AF65-F5344CB8AC3E}">
        <p14:creationId xmlns:p14="http://schemas.microsoft.com/office/powerpoint/2010/main" val="2574972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35D74-038A-384B-D3A8-A7012A46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实验结果 </a:t>
            </a:r>
            <a:r>
              <a:rPr kumimoji="1" lang="en-US" altLang="zh-CN" dirty="0"/>
              <a:t>—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354FA6-E63F-CDCE-1183-4507B937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LinLibertineTB"/>
              </a:rPr>
              <a:t> RQ1: Commenting Practices and Issues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DD073-0011-80AA-960F-118AB9E9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201744-5D1C-F0CA-C1BD-DE55C624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25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2FD8536-6B87-BB4B-52B9-1AF268D7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83" y="1916832"/>
            <a:ext cx="7772400" cy="1648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F48BEB-422B-0C79-C161-4A15D8E3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3861048"/>
            <a:ext cx="7772400" cy="13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35D74-038A-384B-D3A8-A7012A46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实验结果 </a:t>
            </a:r>
            <a:r>
              <a:rPr kumimoji="1" lang="en-US" altLang="zh-CN" dirty="0"/>
              <a:t>—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354FA6-E63F-CDCE-1183-4507B937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LinLibertineTB"/>
              </a:rPr>
              <a:t>RQ2: Tool Importance </a:t>
            </a:r>
            <a:endParaRPr lang="en-US" altLang="zh-CN" sz="1200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DD073-0011-80AA-960F-118AB9E9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201744-5D1C-F0CA-C1BD-DE55C624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26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1AAA5C-342D-962F-7779-8D458BFC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56" y="2060848"/>
            <a:ext cx="7772400" cy="19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3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35D74-038A-384B-D3A8-A7012A46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实验结果 </a:t>
            </a:r>
            <a:r>
              <a:rPr kumimoji="1" lang="en-US" altLang="zh-CN" dirty="0"/>
              <a:t>—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354FA6-E63F-CDCE-1183-4507B937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LinLibertineTB"/>
              </a:rPr>
              <a:t>RQ3: Practitioners’ Expectations </a:t>
            </a:r>
            <a:endParaRPr lang="en-US" altLang="zh-CN" sz="1200" dirty="0"/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DD073-0011-80AA-960F-118AB9E9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201744-5D1C-F0CA-C1BD-DE55C624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27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2D4274-EDFE-0F61-2F02-3FFE793A0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12" y="1988840"/>
            <a:ext cx="7772400" cy="11900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313409-9D38-8DB3-9FB0-D9CC396E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02" y="3178872"/>
            <a:ext cx="7772400" cy="18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4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35D74-038A-384B-D3A8-A7012A46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实验结果 </a:t>
            </a:r>
            <a:r>
              <a:rPr kumimoji="1" lang="en-US" altLang="zh-CN" dirty="0"/>
              <a:t>—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354FA6-E63F-CDCE-1183-4507B937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LinLibertineTB"/>
              </a:rPr>
              <a:t>RQ3: Practitioners’ Expectations </a:t>
            </a:r>
            <a:endParaRPr lang="en-US" altLang="zh-CN" sz="1200" dirty="0"/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DD073-0011-80AA-960F-118AB9E9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201744-5D1C-F0CA-C1BD-DE55C624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F8C3F6-2B07-B563-2D7D-0722BA66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7772400" cy="27445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19D374-F028-14C2-E88F-BA38369B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9" y="4711314"/>
            <a:ext cx="7772400" cy="18860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7573AD-EF62-C37C-DCF5-C90C84CA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64270"/>
            <a:ext cx="7772400" cy="8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96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35D74-038A-384B-D3A8-A7012A46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实验结果 </a:t>
            </a:r>
            <a:r>
              <a:rPr kumimoji="1" lang="en-US" altLang="zh-CN" dirty="0"/>
              <a:t>—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354FA6-E63F-CDCE-1183-4507B937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LinLibertineTB"/>
              </a:rPr>
              <a:t>RQ4: Current state-of-the-art research </a:t>
            </a:r>
            <a:endParaRPr lang="en-US" altLang="zh-CN" sz="1200" dirty="0"/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DD073-0011-80AA-960F-118AB9E9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201744-5D1C-F0CA-C1BD-DE55C624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DA3D55-7D6A-2CD6-3E70-D2603805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3" y="1916832"/>
            <a:ext cx="7772400" cy="25742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6D4AEC-B1D2-6F29-961D-547AEBAB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2" y="4639313"/>
            <a:ext cx="7772400" cy="12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92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0C8B0-C051-E682-736D-63C2D941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计算机领域  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 偶有微调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C0C93-F691-1858-886D-AE2E4A5F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68" y="1287449"/>
            <a:ext cx="8142287" cy="43926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中国计算机学会推荐</a:t>
            </a:r>
            <a:r>
              <a:rPr lang="zh-CN" altLang="en-US" sz="3600" b="1" i="0" dirty="0">
                <a:solidFill>
                  <a:srgbClr val="FF0000"/>
                </a:solidFill>
                <a:effectLst/>
                <a:latin typeface="MicrosoftYaHei-Bold"/>
              </a:rPr>
              <a:t>国际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  <a:hlinkClick r:id="rId2"/>
              </a:rPr>
              <a:t>学术会议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和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  <a:hlinkClick r:id="rId2"/>
              </a:rPr>
              <a:t>期刊目录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MicrosoftYaHei-Bold"/>
              </a:rPr>
              <a:t>(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2019</a:t>
            </a:r>
            <a:r>
              <a:rPr lang="en-US" altLang="zh-CN" sz="2400" b="1" dirty="0">
                <a:solidFill>
                  <a:srgbClr val="000000"/>
                </a:solidFill>
                <a:latin typeface="MicrosoftYaHei-Bold"/>
              </a:rPr>
              <a:t>)</a:t>
            </a:r>
            <a:endParaRPr lang="en-US" altLang="zh-CN" sz="2400" b="1" i="0" dirty="0">
              <a:solidFill>
                <a:srgbClr val="000000"/>
              </a:solidFill>
              <a:effectLst/>
              <a:latin typeface="MicrosoftYaHei-Bold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计算机体系结构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并行与分布计算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存储系统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b="0" i="0" u="none" strike="noStrike" dirty="0">
                <a:solidFill>
                  <a:srgbClr val="5C697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endParaRPr lang="en-US" altLang="zh-CN" sz="16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b="0" i="0" u="none" strike="noStrike" dirty="0">
                <a:solidFill>
                  <a:srgbClr val="5C697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网络与信息安全</a:t>
            </a:r>
            <a:endParaRPr lang="en-US" altLang="zh-CN" sz="16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b="0" i="0" u="none" strike="noStrike" dirty="0">
                <a:solidFill>
                  <a:srgbClr val="5C6973"/>
                </a:solidFill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软件工程</a:t>
            </a:r>
            <a:r>
              <a:rPr lang="en-US" altLang="zh-CN" sz="1600" b="0" i="0" u="none" strike="noStrike" dirty="0">
                <a:solidFill>
                  <a:srgbClr val="5C697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dirty="0">
                <a:solidFill>
                  <a:srgbClr val="5C697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系统软件</a:t>
            </a:r>
            <a:r>
              <a:rPr lang="en-US" altLang="zh-CN" sz="1600" b="0" i="0" u="none" strike="noStrike" dirty="0">
                <a:solidFill>
                  <a:srgbClr val="5C697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dirty="0">
                <a:solidFill>
                  <a:srgbClr val="5C697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程序设计语言</a:t>
            </a:r>
            <a:endParaRPr lang="en-US" altLang="zh-CN" sz="16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数据挖掘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内容检索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分为：</a:t>
            </a:r>
            <a:r>
              <a:rPr lang="en-US" altLang="zh-CN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000" b="0" i="0" dirty="0">
              <a:solidFill>
                <a:srgbClr val="44444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404F6-1CE6-EFEC-DF01-2B5F2C40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83DE44-D721-54CD-40B7-DADDC83C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24C7ED-B649-F630-B9C1-A31E07628A3B}"/>
              </a:ext>
            </a:extLst>
          </p:cNvPr>
          <p:cNvSpPr txBox="1"/>
          <p:nvPr/>
        </p:nvSpPr>
        <p:spPr>
          <a:xfrm>
            <a:off x="5178057" y="2996952"/>
            <a:ext cx="3600400" cy="213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0" lvl="1" indent="-439738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计算机科学理论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89000" lvl="1" indent="-439738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计算机图形学与多媒体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89000" lvl="1" indent="-439738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人工智能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89000" lvl="1" indent="-439738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人机交互与普适计算</a:t>
            </a:r>
          </a:p>
        </p:txBody>
      </p:sp>
    </p:spTree>
    <p:extLst>
      <p:ext uri="{BB962C8B-B14F-4D97-AF65-F5344CB8AC3E}">
        <p14:creationId xmlns:p14="http://schemas.microsoft.com/office/powerpoint/2010/main" val="17117385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13A0D-CD18-7FF0-91D4-F7325CC0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启 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0BE916-B38A-A296-FD24-09753428C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2400" dirty="0"/>
              <a:t>做研究要针对实际问题，寻求解决方案</a:t>
            </a:r>
            <a:endParaRPr kumimoji="1" lang="en-US" altLang="zh-CN" sz="2400" dirty="0"/>
          </a:p>
          <a:p>
            <a:pPr lvl="1"/>
            <a:r>
              <a:rPr kumimoji="1" lang="zh-CN" altLang="en-US" sz="2000" dirty="0"/>
              <a:t>弄清楚用户真实的需求</a:t>
            </a:r>
            <a:endParaRPr kumimoji="1" lang="en-US" altLang="zh-CN" sz="2000" dirty="0"/>
          </a:p>
          <a:p>
            <a:pPr marL="449262" lvl="1" indent="0">
              <a:buNone/>
            </a:pPr>
            <a:endParaRPr kumimoji="1" lang="en-US" altLang="zh-CN" sz="2000" dirty="0"/>
          </a:p>
          <a:p>
            <a:r>
              <a:rPr kumimoji="1" lang="zh-CN" altLang="en-US" sz="2400" dirty="0"/>
              <a:t>产学研融合，要到企业界充分调研</a:t>
            </a:r>
            <a:endParaRPr kumimoji="1" lang="en-US" altLang="zh-CN" sz="2400" dirty="0"/>
          </a:p>
          <a:p>
            <a:pPr lvl="1"/>
            <a:r>
              <a:rPr kumimoji="1" lang="zh-CN" altLang="en-US" sz="2000" dirty="0"/>
              <a:t>用户调研是个有效的方法</a:t>
            </a:r>
            <a:endParaRPr kumimoji="1" lang="en-US" altLang="zh-CN" sz="2000" dirty="0"/>
          </a:p>
          <a:p>
            <a:pPr marL="449262" lvl="1" indent="0">
              <a:buNone/>
            </a:pPr>
            <a:endParaRPr kumimoji="1" lang="en-US" altLang="zh-CN" sz="2000" dirty="0"/>
          </a:p>
          <a:p>
            <a:pPr marL="465137" indent="-457200">
              <a:lnSpc>
                <a:spcPct val="150000"/>
              </a:lnSpc>
            </a:pPr>
            <a:r>
              <a:rPr kumimoji="1" lang="zh-CN" altLang="en-US" sz="2400" dirty="0"/>
              <a:t>目前，已有的研究成果，也可以采用上述方法重新审视和检验其有效性？可以进一步提出优化或调整策略</a:t>
            </a:r>
            <a:endParaRPr kumimoji="1" lang="en-US" altLang="zh-CN" sz="2400" dirty="0"/>
          </a:p>
          <a:p>
            <a:pPr marL="7937" indent="0">
              <a:lnSpc>
                <a:spcPct val="150000"/>
              </a:lnSpc>
              <a:buNone/>
            </a:pPr>
            <a:r>
              <a:rPr kumimoji="1" lang="zh-CN" altLang="en-US" sz="2400" dirty="0">
                <a:solidFill>
                  <a:srgbClr val="FF0000"/>
                </a:solidFill>
              </a:rPr>
              <a:t>         </a:t>
            </a:r>
            <a:endParaRPr kumimoji="1"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2877A7-06D9-C4F2-FEF0-D664B83F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9EF25C-4A68-00EB-8B0C-32580F0F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30</a:t>
            </a:fld>
            <a:endParaRPr lang="en-US" altLang="zh-CN"/>
          </a:p>
        </p:txBody>
      </p:sp>
      <p:sp>
        <p:nvSpPr>
          <p:cNvPr id="6" name="横卷形 5">
            <a:extLst>
              <a:ext uri="{FF2B5EF4-FFF2-40B4-BE49-F238E27FC236}">
                <a16:creationId xmlns:a16="http://schemas.microsoft.com/office/drawing/2014/main" id="{1057E36A-9C7F-58BD-5C3C-904579E1E413}"/>
              </a:ext>
            </a:extLst>
          </p:cNvPr>
          <p:cNvSpPr/>
          <p:nvPr/>
        </p:nvSpPr>
        <p:spPr bwMode="auto">
          <a:xfrm>
            <a:off x="1115616" y="5229200"/>
            <a:ext cx="6984776" cy="86409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1" dirty="0">
                <a:solidFill>
                  <a:srgbClr val="FF0000"/>
                </a:solidFill>
              </a:rPr>
              <a:t>——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  实践是检验真理的唯一标准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08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F60DC-57A8-BD09-6489-9970A81E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另一个教训：积极行动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7CCB8B-591A-308E-F8AF-E5DCBC1D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F09022-36C9-8E97-1315-DFB9A565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31</a:t>
            </a:fld>
            <a:endParaRPr lang="en-US" altLang="zh-CN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1E04D2B-D7A3-57EF-2638-84724CDAF53E}"/>
              </a:ext>
            </a:extLst>
          </p:cNvPr>
          <p:cNvSpPr txBox="1">
            <a:spLocks/>
          </p:cNvSpPr>
          <p:nvPr/>
        </p:nvSpPr>
        <p:spPr bwMode="auto">
          <a:xfrm>
            <a:off x="-684584" y="1916832"/>
            <a:ext cx="11103427" cy="119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kern="0" dirty="0">
                <a:latin typeface="Times New Roman" pitchFamily="18" charset="0"/>
              </a:rPr>
              <a:t>An Empirical Study of Boosting Spectrum-Based</a:t>
            </a:r>
            <a:br>
              <a:rPr lang="en-US" altLang="zh-CN" kern="0" dirty="0">
                <a:latin typeface="Times New Roman" pitchFamily="18" charset="0"/>
              </a:rPr>
            </a:br>
            <a:r>
              <a:rPr lang="en-US" altLang="zh-CN" kern="0" dirty="0">
                <a:latin typeface="Times New Roman" pitchFamily="18" charset="0"/>
              </a:rPr>
              <a:t>Fault Localization via </a:t>
            </a:r>
            <a:r>
              <a:rPr lang="en-US" altLang="zh-CN" kern="0" dirty="0">
                <a:solidFill>
                  <a:srgbClr val="FF0000"/>
                </a:solidFill>
                <a:latin typeface="Times New Roman" pitchFamily="18" charset="0"/>
              </a:rPr>
              <a:t>PageRank</a:t>
            </a:r>
            <a:endParaRPr lang="zh-CN" altLang="en-US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61F484-8AAD-0B83-7FCC-837E53757434}"/>
              </a:ext>
            </a:extLst>
          </p:cNvPr>
          <p:cNvSpPr txBox="1"/>
          <p:nvPr/>
        </p:nvSpPr>
        <p:spPr>
          <a:xfrm>
            <a:off x="-142112" y="3556292"/>
            <a:ext cx="9891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Mengshi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 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Yaoxian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Xia Li,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Lingchao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Yuqun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 ,</a:t>
            </a:r>
          </a:p>
          <a:p>
            <a:pPr algn="ctr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Lingming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and Sarfraz Khurshid</a:t>
            </a:r>
          </a:p>
          <a:p>
            <a:pPr algn="ctr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47, NO. 6, JUNE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CC40C7-4BE7-F168-77FC-A51CFC21C18E}"/>
              </a:ext>
            </a:extLst>
          </p:cNvPr>
          <p:cNvSpPr txBox="1"/>
          <p:nvPr/>
        </p:nvSpPr>
        <p:spPr>
          <a:xfrm>
            <a:off x="1796970" y="5383810"/>
            <a:ext cx="5550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/>
              <a:t>2012</a:t>
            </a:r>
            <a:r>
              <a:rPr kumimoji="1" lang="zh-CN" altLang="en-US" dirty="0"/>
              <a:t>年时候，我也有类似想法：</a:t>
            </a:r>
            <a:r>
              <a:rPr kumimoji="1" lang="en-US" altLang="zh-CN" dirty="0"/>
              <a:t>SBFL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PageRank</a:t>
            </a:r>
          </a:p>
        </p:txBody>
      </p:sp>
      <p:sp>
        <p:nvSpPr>
          <p:cNvPr id="10" name="横卷形 9">
            <a:extLst>
              <a:ext uri="{FF2B5EF4-FFF2-40B4-BE49-F238E27FC236}">
                <a16:creationId xmlns:a16="http://schemas.microsoft.com/office/drawing/2014/main" id="{63EC101B-BA3F-890A-8BCF-44B1A37E0FDD}"/>
              </a:ext>
            </a:extLst>
          </p:cNvPr>
          <p:cNvSpPr/>
          <p:nvPr/>
        </p:nvSpPr>
        <p:spPr bwMode="auto">
          <a:xfrm>
            <a:off x="2603842" y="6240289"/>
            <a:ext cx="4176464" cy="573087"/>
          </a:xfrm>
          <a:prstGeom prst="horizontalScroll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dirty="0"/>
              <a:t>普通人也能有好的想法，关键是去做！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2233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E1964-2F27-2AFF-480D-E5F9BFDF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  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52256-B50E-A152-1D04-D362F4E5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568183" cy="4392612"/>
          </a:xfrm>
        </p:spPr>
        <p:txBody>
          <a:bodyPr/>
          <a:lstStyle/>
          <a:p>
            <a:r>
              <a:rPr kumimoji="1" lang="zh-CN" altLang="en-US" dirty="0"/>
              <a:t>多读 </a:t>
            </a:r>
            <a:r>
              <a:rPr kumimoji="1" lang="en-US" altLang="zh-CN" sz="4000" dirty="0">
                <a:solidFill>
                  <a:srgbClr val="FF0000"/>
                </a:solidFill>
              </a:rPr>
              <a:t>A</a:t>
            </a:r>
            <a:r>
              <a:rPr kumimoji="1" lang="zh-CN" altLang="en-US" sz="4000" dirty="0">
                <a:solidFill>
                  <a:srgbClr val="FF0000"/>
                </a:solidFill>
              </a:rPr>
              <a:t> 类</a:t>
            </a:r>
            <a:r>
              <a:rPr kumimoji="1" lang="zh-CN" altLang="en-US" dirty="0"/>
              <a:t>论文！ 多思考！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保持</a:t>
            </a:r>
            <a:r>
              <a:rPr kumimoji="1" lang="zh-CN" altLang="en-US" sz="4000" dirty="0">
                <a:solidFill>
                  <a:srgbClr val="FF0000"/>
                </a:solidFill>
              </a:rPr>
              <a:t>文化自信</a:t>
            </a:r>
            <a:r>
              <a:rPr kumimoji="1" lang="zh-CN" altLang="en-US" dirty="0"/>
              <a:t> 在国内也能做出优秀成果</a:t>
            </a:r>
            <a:r>
              <a:rPr kumimoji="1" lang="zh-CN" altLang="en-US" dirty="0">
                <a:solidFill>
                  <a:srgbClr val="FF0000"/>
                </a:solidFill>
              </a:rPr>
              <a:t>！</a:t>
            </a:r>
            <a:endParaRPr kumimoji="1" lang="zh-CN" altLang="en-US" dirty="0">
              <a:solidFill>
                <a:srgbClr val="FF0000"/>
              </a:solidFill>
              <a:cs typeface="+mn-cs"/>
            </a:endParaRP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科研报国，重在</a:t>
            </a:r>
            <a:r>
              <a:rPr kumimoji="1" lang="zh-CN" altLang="en-US" sz="4000" dirty="0">
                <a:solidFill>
                  <a:srgbClr val="FF0000"/>
                </a:solidFill>
              </a:rPr>
              <a:t>行动</a:t>
            </a:r>
            <a:r>
              <a:rPr kumimoji="1" lang="zh-CN" altLang="en-US" dirty="0"/>
              <a:t>！要有</a:t>
            </a:r>
            <a:r>
              <a:rPr kumimoji="1" lang="zh-CN" altLang="en-US" sz="4000" dirty="0">
                <a:solidFill>
                  <a:srgbClr val="FF0000"/>
                </a:solidFill>
              </a:rPr>
              <a:t>使命</a:t>
            </a:r>
            <a:r>
              <a:rPr kumimoji="1" lang="zh-CN" altLang="en-US" dirty="0"/>
              <a:t>感、</a:t>
            </a:r>
            <a:r>
              <a:rPr kumimoji="1" lang="zh-CN" altLang="en-US" sz="4000" dirty="0">
                <a:solidFill>
                  <a:srgbClr val="FF0000"/>
                </a:solidFill>
              </a:rPr>
              <a:t>紧迫</a:t>
            </a:r>
            <a:r>
              <a:rPr kumimoji="1" lang="zh-CN" altLang="en-US" dirty="0"/>
              <a:t>感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255AAC-84D6-88D8-4833-D151E9C3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0C8B05-F542-7737-4969-7FD9046F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99640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5592DB-8263-A64B-89D3-831F8C8FED6D}"/>
              </a:ext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563C905-D715-4812-8617-3018078E83BC}" type="datetime1">
              <a:rPr lang="en-US" smtClean="0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80898" name="灯片编号占位符 4">
            <a:extLst>
              <a:ext uri="{FF2B5EF4-FFF2-40B4-BE49-F238E27FC236}">
                <a16:creationId xmlns:a16="http://schemas.microsoft.com/office/drawing/2014/main" id="{C521E95A-0714-0648-8C69-2FBA90E0E5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80899" name="图片 5">
            <a:extLst>
              <a:ext uri="{FF2B5EF4-FFF2-40B4-BE49-F238E27FC236}">
                <a16:creationId xmlns:a16="http://schemas.microsoft.com/office/drawing/2014/main" id="{9630DDFF-F4B2-294B-A1B1-F42D6AD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4618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10">
            <a:extLst>
              <a:ext uri="{FF2B5EF4-FFF2-40B4-BE49-F238E27FC236}">
                <a16:creationId xmlns:a16="http://schemas.microsoft.com/office/drawing/2014/main" id="{2A945490-1599-5140-B15B-2F104225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" y="285751"/>
            <a:ext cx="9067801" cy="35480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4C5AE1-B254-E947-A35D-8564BA02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0" y="400071"/>
            <a:ext cx="8809650" cy="324495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182420-9D4F-C14F-936C-54E11758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1" y="400071"/>
            <a:ext cx="8809650" cy="2633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8371" name="任意形状 11">
            <a:extLst>
              <a:ext uri="{FF2B5EF4-FFF2-40B4-BE49-F238E27FC236}">
                <a16:creationId xmlns:a16="http://schemas.microsoft.com/office/drawing/2014/main" id="{2DA633E8-DAB3-D749-A4EE-04F805E985B8}"/>
              </a:ext>
            </a:extLst>
          </p:cNvPr>
          <p:cNvSpPr>
            <a:spLocks/>
          </p:cNvSpPr>
          <p:nvPr/>
        </p:nvSpPr>
        <p:spPr bwMode="auto">
          <a:xfrm>
            <a:off x="0" y="11907"/>
            <a:ext cx="9144000" cy="4095750"/>
          </a:xfrm>
          <a:custGeom>
            <a:avLst/>
            <a:gdLst>
              <a:gd name="T0" fmla="*/ 7943102 w 9144000"/>
              <a:gd name="T1" fmla="*/ 1397555 h 2185516"/>
              <a:gd name="T2" fmla="*/ 2795717 w 9144000"/>
              <a:gd name="T3" fmla="*/ 1279740 h 2185516"/>
              <a:gd name="T4" fmla="*/ 2791916 w 9144000"/>
              <a:gd name="T5" fmla="*/ 1134055 h 2185516"/>
              <a:gd name="T6" fmla="*/ 6364590 w 9144000"/>
              <a:gd name="T7" fmla="*/ 1311411 h 2185516"/>
              <a:gd name="T8" fmla="*/ 2676635 w 9144000"/>
              <a:gd name="T9" fmla="*/ 828750 h 2185516"/>
              <a:gd name="T10" fmla="*/ 2594291 w 9144000"/>
              <a:gd name="T11" fmla="*/ 1001039 h 2185516"/>
              <a:gd name="T12" fmla="*/ 2864125 w 9144000"/>
              <a:gd name="T13" fmla="*/ 995971 h 2185516"/>
              <a:gd name="T14" fmla="*/ 2463808 w 9144000"/>
              <a:gd name="T15" fmla="*/ 1300009 h 2185516"/>
              <a:gd name="T16" fmla="*/ 2979406 w 9144000"/>
              <a:gd name="T17" fmla="*/ 1411490 h 2185516"/>
              <a:gd name="T18" fmla="*/ 2993341 w 9144000"/>
              <a:gd name="T19" fmla="*/ 983303 h 2185516"/>
              <a:gd name="T20" fmla="*/ 6781166 w 9144000"/>
              <a:gd name="T21" fmla="*/ 906027 h 2185516"/>
              <a:gd name="T22" fmla="*/ 6877445 w 9144000"/>
              <a:gd name="T23" fmla="*/ 1357016 h 2185516"/>
              <a:gd name="T24" fmla="*/ 7256226 w 9144000"/>
              <a:gd name="T25" fmla="*/ 1349415 h 2185516"/>
              <a:gd name="T26" fmla="*/ 7227089 w 9144000"/>
              <a:gd name="T27" fmla="*/ 1026375 h 2185516"/>
              <a:gd name="T28" fmla="*/ 7181483 w 9144000"/>
              <a:gd name="T29" fmla="*/ 826217 h 2185516"/>
              <a:gd name="T30" fmla="*/ 7106741 w 9144000"/>
              <a:gd name="T31" fmla="*/ 1117586 h 2185516"/>
              <a:gd name="T32" fmla="*/ 6900248 w 9144000"/>
              <a:gd name="T33" fmla="*/ 1028909 h 2185516"/>
              <a:gd name="T34" fmla="*/ 6872378 w 9144000"/>
              <a:gd name="T35" fmla="*/ 821149 h 2185516"/>
              <a:gd name="T36" fmla="*/ 6163166 w 9144000"/>
              <a:gd name="T37" fmla="*/ 1338014 h 2185516"/>
              <a:gd name="T38" fmla="*/ 6581218 w 9144000"/>
              <a:gd name="T39" fmla="*/ 892092 h 2185516"/>
              <a:gd name="T40" fmla="*/ 3173068 w 9144000"/>
              <a:gd name="T41" fmla="*/ 1073248 h 2185516"/>
              <a:gd name="T42" fmla="*/ 3232609 w 9144000"/>
              <a:gd name="T43" fmla="*/ 1397555 h 2185516"/>
              <a:gd name="T44" fmla="*/ 3306085 w 9144000"/>
              <a:gd name="T45" fmla="*/ 1158125 h 2185516"/>
              <a:gd name="T46" fmla="*/ 3564517 w 9144000"/>
              <a:gd name="T47" fmla="*/ 1090983 h 2185516"/>
              <a:gd name="T48" fmla="*/ 3586053 w 9144000"/>
              <a:gd name="T49" fmla="*/ 1397555 h 2185516"/>
              <a:gd name="T50" fmla="*/ 3644327 w 9144000"/>
              <a:gd name="T51" fmla="*/ 907293 h 2185516"/>
              <a:gd name="T52" fmla="*/ 3303551 w 9144000"/>
              <a:gd name="T53" fmla="*/ 899693 h 2185516"/>
              <a:gd name="T54" fmla="*/ 7893696 w 9144000"/>
              <a:gd name="T55" fmla="*/ 871822 h 2185516"/>
              <a:gd name="T56" fmla="*/ 7974773 w 9144000"/>
              <a:gd name="T57" fmla="*/ 1169526 h 2185516"/>
              <a:gd name="T58" fmla="*/ 8059650 w 9144000"/>
              <a:gd name="T59" fmla="*/ 652662 h 2185516"/>
              <a:gd name="T60" fmla="*/ 3933611 w 9144000"/>
              <a:gd name="T61" fmla="*/ 514578 h 2185516"/>
              <a:gd name="T62" fmla="*/ 3857602 w 9144000"/>
              <a:gd name="T63" fmla="*/ 684332 h 2185516"/>
              <a:gd name="T64" fmla="*/ 3936145 w 9144000"/>
              <a:gd name="T65" fmla="*/ 1389954 h 2185516"/>
              <a:gd name="T66" fmla="*/ 3974149 w 9144000"/>
              <a:gd name="T67" fmla="*/ 1251870 h 2185516"/>
              <a:gd name="T68" fmla="*/ 4411204 w 9144000"/>
              <a:gd name="T69" fmla="*/ 1338014 h 2185516"/>
              <a:gd name="T70" fmla="*/ 4342795 w 9144000"/>
              <a:gd name="T71" fmla="*/ 879423 h 2185516"/>
              <a:gd name="T72" fmla="*/ 3983017 w 9144000"/>
              <a:gd name="T73" fmla="*/ 743873 h 2185516"/>
              <a:gd name="T74" fmla="*/ 1586641 w 9144000"/>
              <a:gd name="T75" fmla="*/ 501909 h 2185516"/>
              <a:gd name="T76" fmla="*/ 1014036 w 9144000"/>
              <a:gd name="T77" fmla="*/ 561450 h 2185516"/>
              <a:gd name="T78" fmla="*/ 1025438 w 9144000"/>
              <a:gd name="T79" fmla="*/ 672931 h 2185516"/>
              <a:gd name="T80" fmla="*/ 1236998 w 9144000"/>
              <a:gd name="T81" fmla="*/ 1350682 h 2185516"/>
              <a:gd name="T82" fmla="*/ 1381416 w 9144000"/>
              <a:gd name="T83" fmla="*/ 1306343 h 2185516"/>
              <a:gd name="T84" fmla="*/ 1653783 w 9144000"/>
              <a:gd name="T85" fmla="*/ 600722 h 2185516"/>
              <a:gd name="T86" fmla="*/ 5858537 w 9144000"/>
              <a:gd name="T87" fmla="*/ 537380 h 2185516"/>
              <a:gd name="T88" fmla="*/ 5591237 w 9144000"/>
              <a:gd name="T89" fmla="*/ 878157 h 2185516"/>
              <a:gd name="T90" fmla="*/ 5356874 w 9144000"/>
              <a:gd name="T91" fmla="*/ 533580 h 2185516"/>
              <a:gd name="T92" fmla="*/ 5354341 w 9144000"/>
              <a:gd name="T93" fmla="*/ 634926 h 2185516"/>
              <a:gd name="T94" fmla="*/ 5445552 w 9144000"/>
              <a:gd name="T95" fmla="*/ 1268339 h 2185516"/>
              <a:gd name="T96" fmla="*/ 5539297 w 9144000"/>
              <a:gd name="T97" fmla="*/ 1378552 h 2185516"/>
              <a:gd name="T98" fmla="*/ 5987753 w 9144000"/>
              <a:gd name="T99" fmla="*/ 588053 h 2185516"/>
              <a:gd name="T100" fmla="*/ 1768483 w 9144000"/>
              <a:gd name="T101" fmla="*/ 517111 h 2185516"/>
              <a:gd name="T102" fmla="*/ 1778618 w 9144000"/>
              <a:gd name="T103" fmla="*/ 788212 h 2185516"/>
              <a:gd name="T104" fmla="*/ 1774817 w 9144000"/>
              <a:gd name="T105" fmla="*/ 1296209 h 2185516"/>
              <a:gd name="T106" fmla="*/ 1926836 w 9144000"/>
              <a:gd name="T107" fmla="*/ 1298742 h 2185516"/>
              <a:gd name="T108" fmla="*/ 1930636 w 9144000"/>
              <a:gd name="T109" fmla="*/ 1058046 h 2185516"/>
              <a:gd name="T110" fmla="*/ 2190335 w 9144000"/>
              <a:gd name="T111" fmla="*/ 1191062 h 2185516"/>
              <a:gd name="T112" fmla="*/ 2242276 w 9144000"/>
              <a:gd name="T113" fmla="*/ 1387420 h 2185516"/>
              <a:gd name="T114" fmla="*/ 2315752 w 9144000"/>
              <a:gd name="T115" fmla="*/ 973168 h 2185516"/>
              <a:gd name="T116" fmla="*/ 1915435 w 9144000"/>
              <a:gd name="T117" fmla="*/ 912361 h 2185516"/>
              <a:gd name="T118" fmla="*/ 1907834 w 9144000"/>
              <a:gd name="T119" fmla="*/ 519645 h 2185516"/>
              <a:gd name="T120" fmla="*/ 0 w 9144000"/>
              <a:gd name="T121" fmla="*/ 0 h 2185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44000" h="2185516">
                <a:moveTo>
                  <a:pt x="7930434" y="1263271"/>
                </a:moveTo>
                <a:cubicBezTo>
                  <a:pt x="7919032" y="1263271"/>
                  <a:pt x="7907631" y="1265805"/>
                  <a:pt x="7897496" y="1268339"/>
                </a:cubicBezTo>
                <a:cubicBezTo>
                  <a:pt x="7884828" y="1272139"/>
                  <a:pt x="7874694" y="1277206"/>
                  <a:pt x="7864559" y="1283540"/>
                </a:cubicBezTo>
                <a:cubicBezTo>
                  <a:pt x="7854425" y="1291141"/>
                  <a:pt x="7846823" y="1298742"/>
                  <a:pt x="7841756" y="1307610"/>
                </a:cubicBezTo>
                <a:cubicBezTo>
                  <a:pt x="7835422" y="1317745"/>
                  <a:pt x="7832889" y="1327879"/>
                  <a:pt x="7832889" y="1339281"/>
                </a:cubicBezTo>
                <a:cubicBezTo>
                  <a:pt x="7832889" y="1357016"/>
                  <a:pt x="7840489" y="1372218"/>
                  <a:pt x="7856958" y="1383620"/>
                </a:cubicBezTo>
                <a:cubicBezTo>
                  <a:pt x="7873427" y="1396288"/>
                  <a:pt x="7891162" y="1402622"/>
                  <a:pt x="7908898" y="1402622"/>
                </a:cubicBezTo>
                <a:cubicBezTo>
                  <a:pt x="7919032" y="1402622"/>
                  <a:pt x="7930434" y="1400088"/>
                  <a:pt x="7943102" y="1397555"/>
                </a:cubicBezTo>
                <a:cubicBezTo>
                  <a:pt x="7954504" y="1393754"/>
                  <a:pt x="7965905" y="1388687"/>
                  <a:pt x="7976040" y="1382353"/>
                </a:cubicBezTo>
                <a:cubicBezTo>
                  <a:pt x="7984907" y="1376019"/>
                  <a:pt x="7992509" y="1368418"/>
                  <a:pt x="7998842" y="1358283"/>
                </a:cubicBezTo>
                <a:cubicBezTo>
                  <a:pt x="8005176" y="1349415"/>
                  <a:pt x="8008977" y="1339281"/>
                  <a:pt x="8008977" y="1326613"/>
                </a:cubicBezTo>
                <a:cubicBezTo>
                  <a:pt x="8008977" y="1307610"/>
                  <a:pt x="8000109" y="1292408"/>
                  <a:pt x="7983640" y="1279740"/>
                </a:cubicBezTo>
                <a:cubicBezTo>
                  <a:pt x="7965905" y="1269605"/>
                  <a:pt x="7948169" y="1263271"/>
                  <a:pt x="7930434" y="1263271"/>
                </a:cubicBezTo>
                <a:close/>
                <a:moveTo>
                  <a:pt x="2872992" y="1130255"/>
                </a:moveTo>
                <a:lnTo>
                  <a:pt x="2871726" y="1224000"/>
                </a:lnTo>
                <a:cubicBezTo>
                  <a:pt x="2851456" y="1248069"/>
                  <a:pt x="2826120" y="1267072"/>
                  <a:pt x="2795717" y="1279740"/>
                </a:cubicBezTo>
                <a:cubicBezTo>
                  <a:pt x="2764046" y="1292408"/>
                  <a:pt x="2731108" y="1298742"/>
                  <a:pt x="2695637" y="1298742"/>
                </a:cubicBezTo>
                <a:cubicBezTo>
                  <a:pt x="2682969" y="1298742"/>
                  <a:pt x="2671567" y="1297476"/>
                  <a:pt x="2660166" y="1293675"/>
                </a:cubicBezTo>
                <a:cubicBezTo>
                  <a:pt x="2647498" y="1291141"/>
                  <a:pt x="2637363" y="1286074"/>
                  <a:pt x="2628496" y="1279740"/>
                </a:cubicBezTo>
                <a:cubicBezTo>
                  <a:pt x="2618361" y="1274673"/>
                  <a:pt x="2609493" y="1268339"/>
                  <a:pt x="2603159" y="1259471"/>
                </a:cubicBezTo>
                <a:cubicBezTo>
                  <a:pt x="2596825" y="1251870"/>
                  <a:pt x="2594291" y="1243002"/>
                  <a:pt x="2594291" y="1232867"/>
                </a:cubicBezTo>
                <a:cubicBezTo>
                  <a:pt x="2594291" y="1211332"/>
                  <a:pt x="2604426" y="1193596"/>
                  <a:pt x="2625962" y="1180928"/>
                </a:cubicBezTo>
                <a:cubicBezTo>
                  <a:pt x="2646231" y="1168259"/>
                  <a:pt x="2670301" y="1156858"/>
                  <a:pt x="2699438" y="1149257"/>
                </a:cubicBezTo>
                <a:cubicBezTo>
                  <a:pt x="2728574" y="1141656"/>
                  <a:pt x="2758978" y="1136589"/>
                  <a:pt x="2791916" y="1134055"/>
                </a:cubicBezTo>
                <a:cubicBezTo>
                  <a:pt x="2823586" y="1131521"/>
                  <a:pt x="2850190" y="1130255"/>
                  <a:pt x="2872992" y="1130255"/>
                </a:cubicBezTo>
                <a:close/>
                <a:moveTo>
                  <a:pt x="6382326" y="917428"/>
                </a:moveTo>
                <a:cubicBezTo>
                  <a:pt x="6438067" y="917428"/>
                  <a:pt x="6479872" y="933897"/>
                  <a:pt x="6507742" y="966834"/>
                </a:cubicBezTo>
                <a:cubicBezTo>
                  <a:pt x="6533078" y="999772"/>
                  <a:pt x="6547014" y="1041577"/>
                  <a:pt x="6547014" y="1089716"/>
                </a:cubicBezTo>
                <a:cubicBezTo>
                  <a:pt x="6547014" y="1112519"/>
                  <a:pt x="6541946" y="1136589"/>
                  <a:pt x="6534345" y="1161925"/>
                </a:cubicBezTo>
                <a:cubicBezTo>
                  <a:pt x="6525478" y="1188529"/>
                  <a:pt x="6512809" y="1212598"/>
                  <a:pt x="6497607" y="1234134"/>
                </a:cubicBezTo>
                <a:cubicBezTo>
                  <a:pt x="6481139" y="1256937"/>
                  <a:pt x="6462136" y="1274673"/>
                  <a:pt x="6439334" y="1289875"/>
                </a:cubicBezTo>
                <a:cubicBezTo>
                  <a:pt x="6416530" y="1305077"/>
                  <a:pt x="6392461" y="1311411"/>
                  <a:pt x="6364590" y="1311411"/>
                </a:cubicBezTo>
                <a:cubicBezTo>
                  <a:pt x="6315185" y="1311411"/>
                  <a:pt x="6277180" y="1294942"/>
                  <a:pt x="6251843" y="1262005"/>
                </a:cubicBezTo>
                <a:cubicBezTo>
                  <a:pt x="6225240" y="1230334"/>
                  <a:pt x="6212572" y="1188529"/>
                  <a:pt x="6212572" y="1135322"/>
                </a:cubicBezTo>
                <a:cubicBezTo>
                  <a:pt x="6212572" y="1109985"/>
                  <a:pt x="6216372" y="1084649"/>
                  <a:pt x="6225240" y="1059313"/>
                </a:cubicBezTo>
                <a:cubicBezTo>
                  <a:pt x="6232841" y="1033976"/>
                  <a:pt x="6244243" y="1009906"/>
                  <a:pt x="6259444" y="988370"/>
                </a:cubicBezTo>
                <a:cubicBezTo>
                  <a:pt x="6274646" y="968101"/>
                  <a:pt x="6292381" y="951632"/>
                  <a:pt x="6312651" y="937697"/>
                </a:cubicBezTo>
                <a:cubicBezTo>
                  <a:pt x="6332920" y="925029"/>
                  <a:pt x="6356990" y="917428"/>
                  <a:pt x="6382326" y="917428"/>
                </a:cubicBezTo>
                <a:close/>
                <a:moveTo>
                  <a:pt x="2764046" y="818616"/>
                </a:moveTo>
                <a:cubicBezTo>
                  <a:pt x="2741243" y="818616"/>
                  <a:pt x="2712106" y="822416"/>
                  <a:pt x="2676635" y="828750"/>
                </a:cubicBezTo>
                <a:cubicBezTo>
                  <a:pt x="2641164" y="836351"/>
                  <a:pt x="2606959" y="847753"/>
                  <a:pt x="2575289" y="864221"/>
                </a:cubicBezTo>
                <a:cubicBezTo>
                  <a:pt x="2548685" y="879423"/>
                  <a:pt x="2524616" y="894625"/>
                  <a:pt x="2504346" y="909827"/>
                </a:cubicBezTo>
                <a:cubicBezTo>
                  <a:pt x="2482811" y="926296"/>
                  <a:pt x="2472676" y="945298"/>
                  <a:pt x="2472676" y="966834"/>
                </a:cubicBezTo>
                <a:cubicBezTo>
                  <a:pt x="2472676" y="982036"/>
                  <a:pt x="2477743" y="995971"/>
                  <a:pt x="2490411" y="1008639"/>
                </a:cubicBezTo>
                <a:cubicBezTo>
                  <a:pt x="2501813" y="1021308"/>
                  <a:pt x="2517015" y="1027642"/>
                  <a:pt x="2537284" y="1027642"/>
                </a:cubicBezTo>
                <a:cubicBezTo>
                  <a:pt x="2546152" y="1027642"/>
                  <a:pt x="2555019" y="1026375"/>
                  <a:pt x="2562621" y="1022575"/>
                </a:cubicBezTo>
                <a:cubicBezTo>
                  <a:pt x="2570221" y="1020041"/>
                  <a:pt x="2576555" y="1014974"/>
                  <a:pt x="2584157" y="1009906"/>
                </a:cubicBezTo>
                <a:cubicBezTo>
                  <a:pt x="2586690" y="1007373"/>
                  <a:pt x="2590491" y="1004839"/>
                  <a:pt x="2594291" y="1001039"/>
                </a:cubicBezTo>
                <a:cubicBezTo>
                  <a:pt x="2596825" y="998505"/>
                  <a:pt x="2600626" y="995971"/>
                  <a:pt x="2604426" y="992171"/>
                </a:cubicBezTo>
                <a:cubicBezTo>
                  <a:pt x="2606959" y="989637"/>
                  <a:pt x="2610760" y="987103"/>
                  <a:pt x="2614560" y="983303"/>
                </a:cubicBezTo>
                <a:cubicBezTo>
                  <a:pt x="2617094" y="980769"/>
                  <a:pt x="2620894" y="976969"/>
                  <a:pt x="2625962" y="973168"/>
                </a:cubicBezTo>
                <a:cubicBezTo>
                  <a:pt x="2639897" y="960500"/>
                  <a:pt x="2656366" y="947832"/>
                  <a:pt x="2676635" y="937697"/>
                </a:cubicBezTo>
                <a:cubicBezTo>
                  <a:pt x="2696904" y="927563"/>
                  <a:pt x="2722240" y="921229"/>
                  <a:pt x="2755178" y="921229"/>
                </a:cubicBezTo>
                <a:cubicBezTo>
                  <a:pt x="2772913" y="921229"/>
                  <a:pt x="2789382" y="925029"/>
                  <a:pt x="2804584" y="931363"/>
                </a:cubicBezTo>
                <a:cubicBezTo>
                  <a:pt x="2818519" y="938964"/>
                  <a:pt x="2831188" y="947832"/>
                  <a:pt x="2841322" y="957966"/>
                </a:cubicBezTo>
                <a:cubicBezTo>
                  <a:pt x="2850190" y="970635"/>
                  <a:pt x="2857791" y="983303"/>
                  <a:pt x="2864125" y="995971"/>
                </a:cubicBezTo>
                <a:cubicBezTo>
                  <a:pt x="2869192" y="1011173"/>
                  <a:pt x="2871726" y="1025108"/>
                  <a:pt x="2874259" y="1037776"/>
                </a:cubicBezTo>
                <a:cubicBezTo>
                  <a:pt x="2851456" y="1040310"/>
                  <a:pt x="2824853" y="1041577"/>
                  <a:pt x="2795717" y="1044111"/>
                </a:cubicBezTo>
                <a:cubicBezTo>
                  <a:pt x="2765313" y="1047911"/>
                  <a:pt x="2733642" y="1052978"/>
                  <a:pt x="2701972" y="1059313"/>
                </a:cubicBezTo>
                <a:cubicBezTo>
                  <a:pt x="2670301" y="1065647"/>
                  <a:pt x="2638630" y="1073248"/>
                  <a:pt x="2608226" y="1082115"/>
                </a:cubicBezTo>
                <a:cubicBezTo>
                  <a:pt x="2577822" y="1092250"/>
                  <a:pt x="2549952" y="1104918"/>
                  <a:pt x="2527149" y="1118853"/>
                </a:cubicBezTo>
                <a:cubicBezTo>
                  <a:pt x="2501813" y="1134055"/>
                  <a:pt x="2482811" y="1150524"/>
                  <a:pt x="2468875" y="1170793"/>
                </a:cubicBezTo>
                <a:cubicBezTo>
                  <a:pt x="2453673" y="1191062"/>
                  <a:pt x="2446073" y="1212598"/>
                  <a:pt x="2446073" y="1237935"/>
                </a:cubicBezTo>
                <a:cubicBezTo>
                  <a:pt x="2446073" y="1260738"/>
                  <a:pt x="2451140" y="1282274"/>
                  <a:pt x="2463808" y="1300009"/>
                </a:cubicBezTo>
                <a:cubicBezTo>
                  <a:pt x="2476476" y="1317745"/>
                  <a:pt x="2492945" y="1332947"/>
                  <a:pt x="2514481" y="1345615"/>
                </a:cubicBezTo>
                <a:cubicBezTo>
                  <a:pt x="2536017" y="1358283"/>
                  <a:pt x="2562621" y="1368418"/>
                  <a:pt x="2593024" y="1376019"/>
                </a:cubicBezTo>
                <a:cubicBezTo>
                  <a:pt x="2622162" y="1383620"/>
                  <a:pt x="2655099" y="1386153"/>
                  <a:pt x="2690570" y="1386153"/>
                </a:cubicBezTo>
                <a:cubicBezTo>
                  <a:pt x="2719707" y="1386153"/>
                  <a:pt x="2751378" y="1382353"/>
                  <a:pt x="2784315" y="1373485"/>
                </a:cubicBezTo>
                <a:cubicBezTo>
                  <a:pt x="2817252" y="1365884"/>
                  <a:pt x="2845122" y="1351949"/>
                  <a:pt x="2870459" y="1332947"/>
                </a:cubicBezTo>
                <a:cubicBezTo>
                  <a:pt x="2870459" y="1358283"/>
                  <a:pt x="2875527" y="1378552"/>
                  <a:pt x="2886928" y="1393754"/>
                </a:cubicBezTo>
                <a:cubicBezTo>
                  <a:pt x="2897063" y="1410223"/>
                  <a:pt x="2914798" y="1419091"/>
                  <a:pt x="2942668" y="1419091"/>
                </a:cubicBezTo>
                <a:cubicBezTo>
                  <a:pt x="2957870" y="1419091"/>
                  <a:pt x="2969271" y="1416557"/>
                  <a:pt x="2979406" y="1411490"/>
                </a:cubicBezTo>
                <a:cubicBezTo>
                  <a:pt x="2988274" y="1406423"/>
                  <a:pt x="2995874" y="1401355"/>
                  <a:pt x="3000942" y="1393754"/>
                </a:cubicBezTo>
                <a:cubicBezTo>
                  <a:pt x="3006009" y="1386153"/>
                  <a:pt x="3008543" y="1378552"/>
                  <a:pt x="3011077" y="1368418"/>
                </a:cubicBezTo>
                <a:cubicBezTo>
                  <a:pt x="3011077" y="1359550"/>
                  <a:pt x="3012343" y="1350682"/>
                  <a:pt x="3012343" y="1340548"/>
                </a:cubicBezTo>
                <a:cubicBezTo>
                  <a:pt x="3012343" y="1325346"/>
                  <a:pt x="3011077" y="1310144"/>
                  <a:pt x="3011077" y="1294942"/>
                </a:cubicBezTo>
                <a:lnTo>
                  <a:pt x="3011077" y="1248069"/>
                </a:lnTo>
                <a:cubicBezTo>
                  <a:pt x="3011077" y="1218932"/>
                  <a:pt x="3009810" y="1189795"/>
                  <a:pt x="3008543" y="1160658"/>
                </a:cubicBezTo>
                <a:cubicBezTo>
                  <a:pt x="3007276" y="1132788"/>
                  <a:pt x="3007276" y="1103651"/>
                  <a:pt x="3007276" y="1074514"/>
                </a:cubicBezTo>
                <a:cubicBezTo>
                  <a:pt x="3007276" y="1044111"/>
                  <a:pt x="3002209" y="1013707"/>
                  <a:pt x="2993341" y="983303"/>
                </a:cubicBezTo>
                <a:cubicBezTo>
                  <a:pt x="2983206" y="952899"/>
                  <a:pt x="2968004" y="926296"/>
                  <a:pt x="2947735" y="900959"/>
                </a:cubicBezTo>
                <a:cubicBezTo>
                  <a:pt x="2927466" y="876890"/>
                  <a:pt x="2902130" y="856620"/>
                  <a:pt x="2871726" y="841419"/>
                </a:cubicBezTo>
                <a:cubicBezTo>
                  <a:pt x="2841322" y="826217"/>
                  <a:pt x="2804584" y="818616"/>
                  <a:pt x="2764046" y="818616"/>
                </a:cubicBezTo>
                <a:close/>
                <a:moveTo>
                  <a:pt x="6849575" y="816082"/>
                </a:moveTo>
                <a:cubicBezTo>
                  <a:pt x="6836907" y="816082"/>
                  <a:pt x="6825505" y="819883"/>
                  <a:pt x="6814104" y="824950"/>
                </a:cubicBezTo>
                <a:cubicBezTo>
                  <a:pt x="6801436" y="831284"/>
                  <a:pt x="6787501" y="838885"/>
                  <a:pt x="6773565" y="847753"/>
                </a:cubicBezTo>
                <a:cubicBezTo>
                  <a:pt x="6773565" y="857887"/>
                  <a:pt x="6774832" y="868022"/>
                  <a:pt x="6777366" y="876890"/>
                </a:cubicBezTo>
                <a:lnTo>
                  <a:pt x="6781166" y="906027"/>
                </a:lnTo>
                <a:cubicBezTo>
                  <a:pt x="6781166" y="916161"/>
                  <a:pt x="6782434" y="926296"/>
                  <a:pt x="6782434" y="936430"/>
                </a:cubicBezTo>
                <a:cubicBezTo>
                  <a:pt x="6782434" y="946565"/>
                  <a:pt x="6781166" y="961767"/>
                  <a:pt x="6781166" y="980769"/>
                </a:cubicBezTo>
                <a:lnTo>
                  <a:pt x="6781166" y="1037776"/>
                </a:lnTo>
                <a:lnTo>
                  <a:pt x="6778633" y="1090983"/>
                </a:lnTo>
                <a:lnTo>
                  <a:pt x="6778633" y="1122654"/>
                </a:lnTo>
                <a:cubicBezTo>
                  <a:pt x="6778633" y="1155591"/>
                  <a:pt x="6781166" y="1187262"/>
                  <a:pt x="6786234" y="1217666"/>
                </a:cubicBezTo>
                <a:cubicBezTo>
                  <a:pt x="6790034" y="1248069"/>
                  <a:pt x="6798902" y="1275940"/>
                  <a:pt x="6814104" y="1300009"/>
                </a:cubicBezTo>
                <a:cubicBezTo>
                  <a:pt x="6829306" y="1324079"/>
                  <a:pt x="6849575" y="1343081"/>
                  <a:pt x="6877445" y="1357016"/>
                </a:cubicBezTo>
                <a:cubicBezTo>
                  <a:pt x="6902781" y="1372218"/>
                  <a:pt x="6938253" y="1378552"/>
                  <a:pt x="6983858" y="1378552"/>
                </a:cubicBezTo>
                <a:cubicBezTo>
                  <a:pt x="7005394" y="1378552"/>
                  <a:pt x="7028197" y="1372218"/>
                  <a:pt x="7052267" y="1359550"/>
                </a:cubicBezTo>
                <a:cubicBezTo>
                  <a:pt x="7075070" y="1346882"/>
                  <a:pt x="7094072" y="1331680"/>
                  <a:pt x="7109274" y="1311411"/>
                </a:cubicBezTo>
                <a:cubicBezTo>
                  <a:pt x="7114341" y="1336747"/>
                  <a:pt x="7124476" y="1358283"/>
                  <a:pt x="7138411" y="1376019"/>
                </a:cubicBezTo>
                <a:cubicBezTo>
                  <a:pt x="7152346" y="1393754"/>
                  <a:pt x="7170082" y="1402622"/>
                  <a:pt x="7192885" y="1402622"/>
                </a:cubicBezTo>
                <a:cubicBezTo>
                  <a:pt x="7210620" y="1402622"/>
                  <a:pt x="7224555" y="1397555"/>
                  <a:pt x="7237223" y="1388687"/>
                </a:cubicBezTo>
                <a:cubicBezTo>
                  <a:pt x="7243558" y="1383620"/>
                  <a:pt x="7248625" y="1378552"/>
                  <a:pt x="7252425" y="1370951"/>
                </a:cubicBezTo>
                <a:cubicBezTo>
                  <a:pt x="7254959" y="1363351"/>
                  <a:pt x="7256226" y="1357016"/>
                  <a:pt x="7256226" y="1349415"/>
                </a:cubicBezTo>
                <a:cubicBezTo>
                  <a:pt x="7256226" y="1346882"/>
                  <a:pt x="7252425" y="1336747"/>
                  <a:pt x="7246091" y="1321545"/>
                </a:cubicBezTo>
                <a:cubicBezTo>
                  <a:pt x="7241024" y="1311411"/>
                  <a:pt x="7237223" y="1300009"/>
                  <a:pt x="7234690" y="1287341"/>
                </a:cubicBezTo>
                <a:cubicBezTo>
                  <a:pt x="7232156" y="1275940"/>
                  <a:pt x="7229623" y="1262005"/>
                  <a:pt x="7228356" y="1246803"/>
                </a:cubicBezTo>
                <a:cubicBezTo>
                  <a:pt x="7225822" y="1231601"/>
                  <a:pt x="7224555" y="1212598"/>
                  <a:pt x="7224555" y="1192329"/>
                </a:cubicBezTo>
                <a:cubicBezTo>
                  <a:pt x="7223289" y="1172060"/>
                  <a:pt x="7223289" y="1147990"/>
                  <a:pt x="7223289" y="1120120"/>
                </a:cubicBezTo>
                <a:cubicBezTo>
                  <a:pt x="7223289" y="1117586"/>
                  <a:pt x="7223289" y="1109985"/>
                  <a:pt x="7224555" y="1099851"/>
                </a:cubicBezTo>
                <a:lnTo>
                  <a:pt x="7224555" y="1064380"/>
                </a:lnTo>
                <a:lnTo>
                  <a:pt x="7227089" y="1026375"/>
                </a:lnTo>
                <a:cubicBezTo>
                  <a:pt x="7227089" y="1014974"/>
                  <a:pt x="7228356" y="1004839"/>
                  <a:pt x="7229623" y="997238"/>
                </a:cubicBezTo>
                <a:cubicBezTo>
                  <a:pt x="7230889" y="983303"/>
                  <a:pt x="7232156" y="970635"/>
                  <a:pt x="7234690" y="960500"/>
                </a:cubicBezTo>
                <a:cubicBezTo>
                  <a:pt x="7234690" y="950366"/>
                  <a:pt x="7235956" y="937697"/>
                  <a:pt x="7238490" y="923762"/>
                </a:cubicBezTo>
                <a:cubicBezTo>
                  <a:pt x="7239757" y="913628"/>
                  <a:pt x="7241024" y="904760"/>
                  <a:pt x="7242291" y="895892"/>
                </a:cubicBezTo>
                <a:cubicBezTo>
                  <a:pt x="7243558" y="888291"/>
                  <a:pt x="7244825" y="881957"/>
                  <a:pt x="7244825" y="878157"/>
                </a:cubicBezTo>
                <a:cubicBezTo>
                  <a:pt x="7244825" y="871822"/>
                  <a:pt x="7241024" y="864221"/>
                  <a:pt x="7233423" y="856620"/>
                </a:cubicBezTo>
                <a:cubicBezTo>
                  <a:pt x="7225822" y="849020"/>
                  <a:pt x="7216954" y="841419"/>
                  <a:pt x="7208087" y="836351"/>
                </a:cubicBezTo>
                <a:cubicBezTo>
                  <a:pt x="7200485" y="832551"/>
                  <a:pt x="7191618" y="828750"/>
                  <a:pt x="7181483" y="826217"/>
                </a:cubicBezTo>
                <a:cubicBezTo>
                  <a:pt x="7171349" y="823683"/>
                  <a:pt x="7163747" y="822416"/>
                  <a:pt x="7161214" y="822416"/>
                </a:cubicBezTo>
                <a:cubicBezTo>
                  <a:pt x="7156147" y="822416"/>
                  <a:pt x="7148546" y="823683"/>
                  <a:pt x="7140945" y="826217"/>
                </a:cubicBezTo>
                <a:cubicBezTo>
                  <a:pt x="7132077" y="828750"/>
                  <a:pt x="7125743" y="832551"/>
                  <a:pt x="7120676" y="838885"/>
                </a:cubicBezTo>
                <a:cubicBezTo>
                  <a:pt x="7115608" y="846486"/>
                  <a:pt x="7111808" y="854087"/>
                  <a:pt x="7110541" y="864221"/>
                </a:cubicBezTo>
                <a:cubicBezTo>
                  <a:pt x="7109274" y="875623"/>
                  <a:pt x="7109274" y="893358"/>
                  <a:pt x="7109274" y="917428"/>
                </a:cubicBezTo>
                <a:lnTo>
                  <a:pt x="7109274" y="987103"/>
                </a:lnTo>
                <a:cubicBezTo>
                  <a:pt x="7109274" y="1006106"/>
                  <a:pt x="7108007" y="1026375"/>
                  <a:pt x="7108007" y="1049178"/>
                </a:cubicBezTo>
                <a:cubicBezTo>
                  <a:pt x="7108007" y="1071981"/>
                  <a:pt x="7106741" y="1094784"/>
                  <a:pt x="7106741" y="1117586"/>
                </a:cubicBezTo>
                <a:cubicBezTo>
                  <a:pt x="7105474" y="1137856"/>
                  <a:pt x="7102940" y="1158125"/>
                  <a:pt x="7097872" y="1178394"/>
                </a:cubicBezTo>
                <a:cubicBezTo>
                  <a:pt x="7092805" y="1199930"/>
                  <a:pt x="7086471" y="1218932"/>
                  <a:pt x="7077603" y="1236668"/>
                </a:cubicBezTo>
                <a:cubicBezTo>
                  <a:pt x="7067469" y="1254404"/>
                  <a:pt x="7056067" y="1269605"/>
                  <a:pt x="7040865" y="1279740"/>
                </a:cubicBezTo>
                <a:cubicBezTo>
                  <a:pt x="7025663" y="1292408"/>
                  <a:pt x="7006661" y="1297476"/>
                  <a:pt x="6986392" y="1297476"/>
                </a:cubicBezTo>
                <a:cubicBezTo>
                  <a:pt x="6955988" y="1297476"/>
                  <a:pt x="6934452" y="1284807"/>
                  <a:pt x="6920517" y="1256937"/>
                </a:cubicBezTo>
                <a:cubicBezTo>
                  <a:pt x="6905315" y="1229067"/>
                  <a:pt x="6898981" y="1193596"/>
                  <a:pt x="6898981" y="1147990"/>
                </a:cubicBezTo>
                <a:cubicBezTo>
                  <a:pt x="6898981" y="1145457"/>
                  <a:pt x="6898981" y="1136589"/>
                  <a:pt x="6900248" y="1121387"/>
                </a:cubicBezTo>
                <a:lnTo>
                  <a:pt x="6900248" y="1028909"/>
                </a:lnTo>
                <a:cubicBezTo>
                  <a:pt x="6900248" y="1014974"/>
                  <a:pt x="6901515" y="1004839"/>
                  <a:pt x="6901515" y="999772"/>
                </a:cubicBezTo>
                <a:cubicBezTo>
                  <a:pt x="6901515" y="992171"/>
                  <a:pt x="6901515" y="980769"/>
                  <a:pt x="6904048" y="965567"/>
                </a:cubicBezTo>
                <a:lnTo>
                  <a:pt x="6909116" y="921229"/>
                </a:lnTo>
                <a:lnTo>
                  <a:pt x="6912916" y="889558"/>
                </a:lnTo>
                <a:cubicBezTo>
                  <a:pt x="6914183" y="883224"/>
                  <a:pt x="6915450" y="876890"/>
                  <a:pt x="6915450" y="869289"/>
                </a:cubicBezTo>
                <a:cubicBezTo>
                  <a:pt x="6915450" y="861688"/>
                  <a:pt x="6912916" y="855354"/>
                  <a:pt x="6910383" y="849020"/>
                </a:cubicBezTo>
                <a:cubicBezTo>
                  <a:pt x="6905315" y="842685"/>
                  <a:pt x="6900248" y="836351"/>
                  <a:pt x="6895181" y="831284"/>
                </a:cubicBezTo>
                <a:cubicBezTo>
                  <a:pt x="6887579" y="827483"/>
                  <a:pt x="6879979" y="823683"/>
                  <a:pt x="6872378" y="821149"/>
                </a:cubicBezTo>
                <a:cubicBezTo>
                  <a:pt x="6864777" y="818616"/>
                  <a:pt x="6857176" y="816082"/>
                  <a:pt x="6849575" y="816082"/>
                </a:cubicBezTo>
                <a:close/>
                <a:moveTo>
                  <a:pt x="6356990" y="811015"/>
                </a:moveTo>
                <a:cubicBezTo>
                  <a:pt x="6311384" y="811015"/>
                  <a:pt x="6272112" y="821149"/>
                  <a:pt x="6239175" y="841419"/>
                </a:cubicBezTo>
                <a:cubicBezTo>
                  <a:pt x="6203704" y="861688"/>
                  <a:pt x="6175834" y="887024"/>
                  <a:pt x="6153031" y="917428"/>
                </a:cubicBezTo>
                <a:cubicBezTo>
                  <a:pt x="6130228" y="947832"/>
                  <a:pt x="6112492" y="983303"/>
                  <a:pt x="6102358" y="1021308"/>
                </a:cubicBezTo>
                <a:cubicBezTo>
                  <a:pt x="6089690" y="1059313"/>
                  <a:pt x="6084623" y="1097317"/>
                  <a:pt x="6084623" y="1132788"/>
                </a:cubicBezTo>
                <a:cubicBezTo>
                  <a:pt x="6084623" y="1175860"/>
                  <a:pt x="6090957" y="1213865"/>
                  <a:pt x="6104892" y="1248069"/>
                </a:cubicBezTo>
                <a:cubicBezTo>
                  <a:pt x="6118826" y="1283540"/>
                  <a:pt x="6137829" y="1312678"/>
                  <a:pt x="6163166" y="1338014"/>
                </a:cubicBezTo>
                <a:cubicBezTo>
                  <a:pt x="6185968" y="1363351"/>
                  <a:pt x="6215105" y="1382353"/>
                  <a:pt x="6249310" y="1396288"/>
                </a:cubicBezTo>
                <a:cubicBezTo>
                  <a:pt x="6282247" y="1408956"/>
                  <a:pt x="6317718" y="1416557"/>
                  <a:pt x="6358257" y="1416557"/>
                </a:cubicBezTo>
                <a:cubicBezTo>
                  <a:pt x="6402596" y="1416557"/>
                  <a:pt x="6444401" y="1406423"/>
                  <a:pt x="6482405" y="1388687"/>
                </a:cubicBezTo>
                <a:cubicBezTo>
                  <a:pt x="6519143" y="1370951"/>
                  <a:pt x="6550814" y="1348149"/>
                  <a:pt x="6578684" y="1317745"/>
                </a:cubicBezTo>
                <a:cubicBezTo>
                  <a:pt x="6604021" y="1289875"/>
                  <a:pt x="6624290" y="1256937"/>
                  <a:pt x="6639492" y="1218932"/>
                </a:cubicBezTo>
                <a:cubicBezTo>
                  <a:pt x="6654694" y="1182194"/>
                  <a:pt x="6662294" y="1144190"/>
                  <a:pt x="6662294" y="1106185"/>
                </a:cubicBezTo>
                <a:cubicBezTo>
                  <a:pt x="6662294" y="1063113"/>
                  <a:pt x="6654694" y="1022575"/>
                  <a:pt x="6642025" y="985837"/>
                </a:cubicBezTo>
                <a:cubicBezTo>
                  <a:pt x="6626823" y="950366"/>
                  <a:pt x="6606554" y="918695"/>
                  <a:pt x="6581218" y="892092"/>
                </a:cubicBezTo>
                <a:cubicBezTo>
                  <a:pt x="6554614" y="866755"/>
                  <a:pt x="6522944" y="846486"/>
                  <a:pt x="6484939" y="831284"/>
                </a:cubicBezTo>
                <a:cubicBezTo>
                  <a:pt x="6446934" y="818616"/>
                  <a:pt x="6403862" y="811015"/>
                  <a:pt x="6356990" y="811015"/>
                </a:cubicBezTo>
                <a:close/>
                <a:moveTo>
                  <a:pt x="3241477" y="809748"/>
                </a:moveTo>
                <a:cubicBezTo>
                  <a:pt x="3221207" y="809748"/>
                  <a:pt x="3204739" y="816082"/>
                  <a:pt x="3189537" y="826217"/>
                </a:cubicBezTo>
                <a:cubicBezTo>
                  <a:pt x="3174335" y="836351"/>
                  <a:pt x="3166734" y="849020"/>
                  <a:pt x="3166734" y="861688"/>
                </a:cubicBezTo>
                <a:cubicBezTo>
                  <a:pt x="3166734" y="869289"/>
                  <a:pt x="3166734" y="875623"/>
                  <a:pt x="3168001" y="879423"/>
                </a:cubicBezTo>
                <a:cubicBezTo>
                  <a:pt x="3170535" y="900959"/>
                  <a:pt x="3171801" y="927563"/>
                  <a:pt x="3171801" y="960500"/>
                </a:cubicBezTo>
                <a:cubicBezTo>
                  <a:pt x="3171801" y="993438"/>
                  <a:pt x="3173068" y="1031442"/>
                  <a:pt x="3173068" y="1073248"/>
                </a:cubicBezTo>
                <a:lnTo>
                  <a:pt x="3173068" y="1259471"/>
                </a:lnTo>
                <a:cubicBezTo>
                  <a:pt x="3173068" y="1277206"/>
                  <a:pt x="3171801" y="1294942"/>
                  <a:pt x="3171801" y="1312678"/>
                </a:cubicBezTo>
                <a:lnTo>
                  <a:pt x="3169268" y="1335480"/>
                </a:lnTo>
                <a:cubicBezTo>
                  <a:pt x="3166734" y="1343081"/>
                  <a:pt x="3166734" y="1350682"/>
                  <a:pt x="3166734" y="1358283"/>
                </a:cubicBezTo>
                <a:cubicBezTo>
                  <a:pt x="3166734" y="1365884"/>
                  <a:pt x="3169268" y="1370951"/>
                  <a:pt x="3174335" y="1376019"/>
                </a:cubicBezTo>
                <a:cubicBezTo>
                  <a:pt x="3178136" y="1381086"/>
                  <a:pt x="3183203" y="1384887"/>
                  <a:pt x="3190804" y="1387420"/>
                </a:cubicBezTo>
                <a:cubicBezTo>
                  <a:pt x="3197138" y="1389954"/>
                  <a:pt x="3204739" y="1392487"/>
                  <a:pt x="3212340" y="1395021"/>
                </a:cubicBezTo>
                <a:cubicBezTo>
                  <a:pt x="3219941" y="1396288"/>
                  <a:pt x="3226275" y="1397555"/>
                  <a:pt x="3232609" y="1397555"/>
                </a:cubicBezTo>
                <a:cubicBezTo>
                  <a:pt x="3245277" y="1397555"/>
                  <a:pt x="3255412" y="1393754"/>
                  <a:pt x="3263013" y="1388687"/>
                </a:cubicBezTo>
                <a:cubicBezTo>
                  <a:pt x="3270613" y="1383620"/>
                  <a:pt x="3278214" y="1378552"/>
                  <a:pt x="3284549" y="1370951"/>
                </a:cubicBezTo>
                <a:cubicBezTo>
                  <a:pt x="3293416" y="1362084"/>
                  <a:pt x="3298484" y="1350682"/>
                  <a:pt x="3301017" y="1335480"/>
                </a:cubicBezTo>
                <a:cubicBezTo>
                  <a:pt x="3302284" y="1320278"/>
                  <a:pt x="3303551" y="1307610"/>
                  <a:pt x="3303551" y="1296209"/>
                </a:cubicBezTo>
                <a:lnTo>
                  <a:pt x="3303551" y="1264538"/>
                </a:lnTo>
                <a:cubicBezTo>
                  <a:pt x="3303551" y="1251870"/>
                  <a:pt x="3304818" y="1239202"/>
                  <a:pt x="3304818" y="1226533"/>
                </a:cubicBezTo>
                <a:cubicBezTo>
                  <a:pt x="3304818" y="1213865"/>
                  <a:pt x="3304818" y="1201197"/>
                  <a:pt x="3306085" y="1188529"/>
                </a:cubicBezTo>
                <a:lnTo>
                  <a:pt x="3306085" y="1158125"/>
                </a:lnTo>
                <a:cubicBezTo>
                  <a:pt x="3306085" y="1141656"/>
                  <a:pt x="3308619" y="1120120"/>
                  <a:pt x="3316219" y="1093517"/>
                </a:cubicBezTo>
                <a:cubicBezTo>
                  <a:pt x="3321287" y="1068180"/>
                  <a:pt x="3331421" y="1042844"/>
                  <a:pt x="3346624" y="1017507"/>
                </a:cubicBezTo>
                <a:cubicBezTo>
                  <a:pt x="3363092" y="987103"/>
                  <a:pt x="3382094" y="961767"/>
                  <a:pt x="3402364" y="938964"/>
                </a:cubicBezTo>
                <a:cubicBezTo>
                  <a:pt x="3422632" y="917428"/>
                  <a:pt x="3446702" y="906027"/>
                  <a:pt x="3473305" y="906027"/>
                </a:cubicBezTo>
                <a:cubicBezTo>
                  <a:pt x="3488508" y="906027"/>
                  <a:pt x="3502443" y="912361"/>
                  <a:pt x="3513844" y="922495"/>
                </a:cubicBezTo>
                <a:cubicBezTo>
                  <a:pt x="3523978" y="935164"/>
                  <a:pt x="3532846" y="949099"/>
                  <a:pt x="3540447" y="966834"/>
                </a:cubicBezTo>
                <a:cubicBezTo>
                  <a:pt x="3546781" y="984570"/>
                  <a:pt x="3551848" y="1004839"/>
                  <a:pt x="3556916" y="1026375"/>
                </a:cubicBezTo>
                <a:lnTo>
                  <a:pt x="3564517" y="1090983"/>
                </a:lnTo>
                <a:cubicBezTo>
                  <a:pt x="3565784" y="1112519"/>
                  <a:pt x="3567051" y="1131521"/>
                  <a:pt x="3567051" y="1147990"/>
                </a:cubicBezTo>
                <a:lnTo>
                  <a:pt x="3567051" y="1241735"/>
                </a:lnTo>
                <a:cubicBezTo>
                  <a:pt x="3567051" y="1260738"/>
                  <a:pt x="3565784" y="1278473"/>
                  <a:pt x="3564517" y="1296209"/>
                </a:cubicBezTo>
                <a:cubicBezTo>
                  <a:pt x="3564517" y="1302543"/>
                  <a:pt x="3563250" y="1308877"/>
                  <a:pt x="3561983" y="1313944"/>
                </a:cubicBezTo>
                <a:cubicBezTo>
                  <a:pt x="3559450" y="1320278"/>
                  <a:pt x="3559450" y="1326613"/>
                  <a:pt x="3559450" y="1331680"/>
                </a:cubicBezTo>
                <a:cubicBezTo>
                  <a:pt x="3559450" y="1339281"/>
                  <a:pt x="3559450" y="1348149"/>
                  <a:pt x="3561983" y="1355750"/>
                </a:cubicBezTo>
                <a:cubicBezTo>
                  <a:pt x="3561983" y="1364617"/>
                  <a:pt x="3564517" y="1372218"/>
                  <a:pt x="3569584" y="1378552"/>
                </a:cubicBezTo>
                <a:cubicBezTo>
                  <a:pt x="3573385" y="1386153"/>
                  <a:pt x="3578452" y="1392487"/>
                  <a:pt x="3586053" y="1397555"/>
                </a:cubicBezTo>
                <a:cubicBezTo>
                  <a:pt x="3592387" y="1402622"/>
                  <a:pt x="3601255" y="1405156"/>
                  <a:pt x="3613923" y="1405156"/>
                </a:cubicBezTo>
                <a:cubicBezTo>
                  <a:pt x="3640526" y="1405156"/>
                  <a:pt x="3660796" y="1396288"/>
                  <a:pt x="3674730" y="1381086"/>
                </a:cubicBezTo>
                <a:cubicBezTo>
                  <a:pt x="3687399" y="1365884"/>
                  <a:pt x="3695000" y="1348149"/>
                  <a:pt x="3695000" y="1325346"/>
                </a:cubicBezTo>
                <a:cubicBezTo>
                  <a:pt x="3695000" y="1301276"/>
                  <a:pt x="3695000" y="1277206"/>
                  <a:pt x="3696267" y="1251870"/>
                </a:cubicBezTo>
                <a:lnTo>
                  <a:pt x="3696267" y="1177127"/>
                </a:lnTo>
                <a:cubicBezTo>
                  <a:pt x="3696267" y="1136589"/>
                  <a:pt x="3695000" y="1101118"/>
                  <a:pt x="3693733" y="1068180"/>
                </a:cubicBezTo>
                <a:cubicBezTo>
                  <a:pt x="3691199" y="1036510"/>
                  <a:pt x="3688666" y="1009906"/>
                  <a:pt x="3683598" y="989637"/>
                </a:cubicBezTo>
                <a:cubicBezTo>
                  <a:pt x="3674730" y="960500"/>
                  <a:pt x="3662063" y="932630"/>
                  <a:pt x="3644327" y="907293"/>
                </a:cubicBezTo>
                <a:cubicBezTo>
                  <a:pt x="3626591" y="881957"/>
                  <a:pt x="3599988" y="860421"/>
                  <a:pt x="3565784" y="840152"/>
                </a:cubicBezTo>
                <a:cubicBezTo>
                  <a:pt x="3551848" y="832551"/>
                  <a:pt x="3537914" y="826217"/>
                  <a:pt x="3523978" y="821149"/>
                </a:cubicBezTo>
                <a:cubicBezTo>
                  <a:pt x="3508777" y="817349"/>
                  <a:pt x="3492308" y="814815"/>
                  <a:pt x="3477106" y="814815"/>
                </a:cubicBezTo>
                <a:cubicBezTo>
                  <a:pt x="3458104" y="814815"/>
                  <a:pt x="3440368" y="818616"/>
                  <a:pt x="3422632" y="823683"/>
                </a:cubicBezTo>
                <a:cubicBezTo>
                  <a:pt x="3404897" y="831284"/>
                  <a:pt x="3389695" y="838885"/>
                  <a:pt x="3374494" y="849020"/>
                </a:cubicBezTo>
                <a:cubicBezTo>
                  <a:pt x="3359291" y="860421"/>
                  <a:pt x="3345357" y="873089"/>
                  <a:pt x="3333955" y="885757"/>
                </a:cubicBezTo>
                <a:cubicBezTo>
                  <a:pt x="3321287" y="899693"/>
                  <a:pt x="3309885" y="913628"/>
                  <a:pt x="3302284" y="926296"/>
                </a:cubicBezTo>
                <a:cubicBezTo>
                  <a:pt x="3302284" y="917428"/>
                  <a:pt x="3303551" y="908560"/>
                  <a:pt x="3303551" y="899693"/>
                </a:cubicBezTo>
                <a:cubicBezTo>
                  <a:pt x="3303551" y="892092"/>
                  <a:pt x="3304818" y="883224"/>
                  <a:pt x="3304818" y="873089"/>
                </a:cubicBezTo>
                <a:cubicBezTo>
                  <a:pt x="3304818" y="854087"/>
                  <a:pt x="3299751" y="838885"/>
                  <a:pt x="3290883" y="826217"/>
                </a:cubicBezTo>
                <a:cubicBezTo>
                  <a:pt x="3280748" y="816082"/>
                  <a:pt x="3264280" y="809748"/>
                  <a:pt x="3241477" y="809748"/>
                </a:cubicBezTo>
                <a:close/>
                <a:moveTo>
                  <a:pt x="7993775" y="570318"/>
                </a:moveTo>
                <a:cubicBezTo>
                  <a:pt x="7981107" y="570318"/>
                  <a:pt x="7969705" y="574118"/>
                  <a:pt x="7959571" y="580453"/>
                </a:cubicBezTo>
                <a:cubicBezTo>
                  <a:pt x="7945636" y="590587"/>
                  <a:pt x="7934234" y="613390"/>
                  <a:pt x="7925367" y="651395"/>
                </a:cubicBezTo>
                <a:cubicBezTo>
                  <a:pt x="7916499" y="689400"/>
                  <a:pt x="7908898" y="732472"/>
                  <a:pt x="7903831" y="779344"/>
                </a:cubicBezTo>
                <a:cubicBezTo>
                  <a:pt x="7898763" y="809748"/>
                  <a:pt x="7896230" y="841419"/>
                  <a:pt x="7893696" y="871822"/>
                </a:cubicBezTo>
                <a:cubicBezTo>
                  <a:pt x="7891162" y="903493"/>
                  <a:pt x="7888629" y="932630"/>
                  <a:pt x="7887362" y="960500"/>
                </a:cubicBezTo>
                <a:cubicBezTo>
                  <a:pt x="7884828" y="988370"/>
                  <a:pt x="7883561" y="1012440"/>
                  <a:pt x="7883561" y="1033976"/>
                </a:cubicBezTo>
                <a:cubicBezTo>
                  <a:pt x="7882294" y="1055512"/>
                  <a:pt x="7882294" y="1070714"/>
                  <a:pt x="7882294" y="1080848"/>
                </a:cubicBezTo>
                <a:cubicBezTo>
                  <a:pt x="7882294" y="1089716"/>
                  <a:pt x="7882294" y="1099851"/>
                  <a:pt x="7883561" y="1111252"/>
                </a:cubicBezTo>
                <a:cubicBezTo>
                  <a:pt x="7883561" y="1123921"/>
                  <a:pt x="7886095" y="1135322"/>
                  <a:pt x="7889896" y="1145457"/>
                </a:cubicBezTo>
                <a:cubicBezTo>
                  <a:pt x="7893696" y="1155591"/>
                  <a:pt x="7900030" y="1164459"/>
                  <a:pt x="7907631" y="1172060"/>
                </a:cubicBezTo>
                <a:cubicBezTo>
                  <a:pt x="7913965" y="1179661"/>
                  <a:pt x="7924100" y="1183461"/>
                  <a:pt x="7938035" y="1183461"/>
                </a:cubicBezTo>
                <a:cubicBezTo>
                  <a:pt x="7949436" y="1183461"/>
                  <a:pt x="7962105" y="1179661"/>
                  <a:pt x="7974773" y="1169526"/>
                </a:cubicBezTo>
                <a:cubicBezTo>
                  <a:pt x="7987441" y="1160658"/>
                  <a:pt x="7993775" y="1150524"/>
                  <a:pt x="7993775" y="1137856"/>
                </a:cubicBezTo>
                <a:cubicBezTo>
                  <a:pt x="7993775" y="1131521"/>
                  <a:pt x="7992509" y="1125187"/>
                  <a:pt x="7991242" y="1117586"/>
                </a:cubicBezTo>
                <a:cubicBezTo>
                  <a:pt x="7989975" y="1112519"/>
                  <a:pt x="7989975" y="1106185"/>
                  <a:pt x="7989975" y="1098584"/>
                </a:cubicBezTo>
                <a:cubicBezTo>
                  <a:pt x="7989975" y="1037776"/>
                  <a:pt x="7991242" y="976969"/>
                  <a:pt x="7995042" y="914894"/>
                </a:cubicBezTo>
                <a:cubicBezTo>
                  <a:pt x="7997576" y="854087"/>
                  <a:pt x="8007711" y="793279"/>
                  <a:pt x="8022912" y="732472"/>
                </a:cubicBezTo>
                <a:cubicBezTo>
                  <a:pt x="8025446" y="719803"/>
                  <a:pt x="8029246" y="707135"/>
                  <a:pt x="8034314" y="694467"/>
                </a:cubicBezTo>
                <a:cubicBezTo>
                  <a:pt x="8038114" y="683065"/>
                  <a:pt x="8044448" y="671664"/>
                  <a:pt x="8053316" y="660263"/>
                </a:cubicBezTo>
                <a:cubicBezTo>
                  <a:pt x="8054583" y="657729"/>
                  <a:pt x="8057116" y="655195"/>
                  <a:pt x="8059650" y="652662"/>
                </a:cubicBezTo>
                <a:cubicBezTo>
                  <a:pt x="8062184" y="650128"/>
                  <a:pt x="8063451" y="647594"/>
                  <a:pt x="8065984" y="645061"/>
                </a:cubicBezTo>
                <a:lnTo>
                  <a:pt x="8071051" y="634926"/>
                </a:lnTo>
                <a:cubicBezTo>
                  <a:pt x="8072318" y="632392"/>
                  <a:pt x="8073585" y="628592"/>
                  <a:pt x="8073585" y="623525"/>
                </a:cubicBezTo>
                <a:cubicBezTo>
                  <a:pt x="8073585" y="615924"/>
                  <a:pt x="8069785" y="609589"/>
                  <a:pt x="8064718" y="601989"/>
                </a:cubicBezTo>
                <a:cubicBezTo>
                  <a:pt x="8058383" y="595654"/>
                  <a:pt x="8052049" y="590587"/>
                  <a:pt x="8044448" y="585520"/>
                </a:cubicBezTo>
                <a:cubicBezTo>
                  <a:pt x="8035580" y="580453"/>
                  <a:pt x="8026713" y="576652"/>
                  <a:pt x="8017845" y="574118"/>
                </a:cubicBezTo>
                <a:cubicBezTo>
                  <a:pt x="8007711" y="571585"/>
                  <a:pt x="8000109" y="570318"/>
                  <a:pt x="7993775" y="570318"/>
                </a:cubicBezTo>
                <a:close/>
                <a:moveTo>
                  <a:pt x="3933611" y="514578"/>
                </a:moveTo>
                <a:cubicBezTo>
                  <a:pt x="3915875" y="514578"/>
                  <a:pt x="3896873" y="522179"/>
                  <a:pt x="3876604" y="537380"/>
                </a:cubicBezTo>
                <a:cubicBezTo>
                  <a:pt x="3866469" y="544981"/>
                  <a:pt x="3857602" y="551316"/>
                  <a:pt x="3850000" y="557650"/>
                </a:cubicBezTo>
                <a:cubicBezTo>
                  <a:pt x="3842399" y="565251"/>
                  <a:pt x="3839866" y="574118"/>
                  <a:pt x="3839866" y="581719"/>
                </a:cubicBezTo>
                <a:cubicBezTo>
                  <a:pt x="3839866" y="586787"/>
                  <a:pt x="3839866" y="590587"/>
                  <a:pt x="3842399" y="595654"/>
                </a:cubicBezTo>
                <a:lnTo>
                  <a:pt x="3847467" y="612123"/>
                </a:lnTo>
                <a:lnTo>
                  <a:pt x="3851267" y="633659"/>
                </a:lnTo>
                <a:cubicBezTo>
                  <a:pt x="3851267" y="641260"/>
                  <a:pt x="3852534" y="648861"/>
                  <a:pt x="3855068" y="656462"/>
                </a:cubicBezTo>
                <a:cubicBezTo>
                  <a:pt x="3855068" y="664063"/>
                  <a:pt x="3856334" y="674198"/>
                  <a:pt x="3857602" y="684332"/>
                </a:cubicBezTo>
                <a:cubicBezTo>
                  <a:pt x="3857602" y="694467"/>
                  <a:pt x="3858868" y="705868"/>
                  <a:pt x="3858868" y="716003"/>
                </a:cubicBezTo>
                <a:lnTo>
                  <a:pt x="3861402" y="1047911"/>
                </a:lnTo>
                <a:cubicBezTo>
                  <a:pt x="3861402" y="1055512"/>
                  <a:pt x="3860135" y="1069447"/>
                  <a:pt x="3858868" y="1092250"/>
                </a:cubicBezTo>
                <a:cubicBezTo>
                  <a:pt x="3856334" y="1115053"/>
                  <a:pt x="3855068" y="1140389"/>
                  <a:pt x="3853801" y="1166993"/>
                </a:cubicBezTo>
                <a:lnTo>
                  <a:pt x="3848734" y="1244269"/>
                </a:lnTo>
                <a:cubicBezTo>
                  <a:pt x="3846200" y="1269605"/>
                  <a:pt x="3846200" y="1288608"/>
                  <a:pt x="3846200" y="1298742"/>
                </a:cubicBezTo>
                <a:cubicBezTo>
                  <a:pt x="3846200" y="1324079"/>
                  <a:pt x="3852534" y="1345615"/>
                  <a:pt x="3866469" y="1363351"/>
                </a:cubicBezTo>
                <a:cubicBezTo>
                  <a:pt x="3879137" y="1381086"/>
                  <a:pt x="3903207" y="1389954"/>
                  <a:pt x="3936145" y="1389954"/>
                </a:cubicBezTo>
                <a:cubicBezTo>
                  <a:pt x="3942479" y="1389954"/>
                  <a:pt x="3948813" y="1388687"/>
                  <a:pt x="3956414" y="1386153"/>
                </a:cubicBezTo>
                <a:cubicBezTo>
                  <a:pt x="3961481" y="1384887"/>
                  <a:pt x="3967815" y="1382353"/>
                  <a:pt x="3975416" y="1379819"/>
                </a:cubicBezTo>
                <a:cubicBezTo>
                  <a:pt x="3989352" y="1372218"/>
                  <a:pt x="3996952" y="1360817"/>
                  <a:pt x="3996952" y="1346882"/>
                </a:cubicBezTo>
                <a:cubicBezTo>
                  <a:pt x="3996952" y="1339281"/>
                  <a:pt x="3994418" y="1330413"/>
                  <a:pt x="3989352" y="1320278"/>
                </a:cubicBezTo>
                <a:lnTo>
                  <a:pt x="3984284" y="1310144"/>
                </a:lnTo>
                <a:lnTo>
                  <a:pt x="3980483" y="1300009"/>
                </a:lnTo>
                <a:cubicBezTo>
                  <a:pt x="3977950" y="1291141"/>
                  <a:pt x="3976683" y="1282274"/>
                  <a:pt x="3976683" y="1274673"/>
                </a:cubicBezTo>
                <a:cubicBezTo>
                  <a:pt x="3974149" y="1267072"/>
                  <a:pt x="3974149" y="1259471"/>
                  <a:pt x="3974149" y="1251870"/>
                </a:cubicBezTo>
                <a:lnTo>
                  <a:pt x="3974149" y="1164459"/>
                </a:lnTo>
                <a:cubicBezTo>
                  <a:pt x="3977950" y="1160658"/>
                  <a:pt x="3981750" y="1156858"/>
                  <a:pt x="3986818" y="1153058"/>
                </a:cubicBezTo>
                <a:cubicBezTo>
                  <a:pt x="3990618" y="1149257"/>
                  <a:pt x="3995685" y="1145457"/>
                  <a:pt x="4000752" y="1140389"/>
                </a:cubicBezTo>
                <a:cubicBezTo>
                  <a:pt x="4036224" y="1172060"/>
                  <a:pt x="4070428" y="1204997"/>
                  <a:pt x="4103366" y="1237935"/>
                </a:cubicBezTo>
                <a:cubicBezTo>
                  <a:pt x="4136303" y="1272139"/>
                  <a:pt x="4169240" y="1305077"/>
                  <a:pt x="4203444" y="1336747"/>
                </a:cubicBezTo>
                <a:cubicBezTo>
                  <a:pt x="4256651" y="1387420"/>
                  <a:pt x="4297189" y="1412757"/>
                  <a:pt x="4325060" y="1412757"/>
                </a:cubicBezTo>
                <a:cubicBezTo>
                  <a:pt x="4347862" y="1412757"/>
                  <a:pt x="4366865" y="1405156"/>
                  <a:pt x="4379533" y="1391221"/>
                </a:cubicBezTo>
                <a:cubicBezTo>
                  <a:pt x="4390934" y="1378552"/>
                  <a:pt x="4401069" y="1360817"/>
                  <a:pt x="4411204" y="1338014"/>
                </a:cubicBezTo>
                <a:cubicBezTo>
                  <a:pt x="4382067" y="1326613"/>
                  <a:pt x="4354196" y="1311411"/>
                  <a:pt x="4326326" y="1291141"/>
                </a:cubicBezTo>
                <a:cubicBezTo>
                  <a:pt x="4298456" y="1272139"/>
                  <a:pt x="4271853" y="1250603"/>
                  <a:pt x="4245250" y="1225267"/>
                </a:cubicBezTo>
                <a:cubicBezTo>
                  <a:pt x="4227514" y="1210065"/>
                  <a:pt x="4212312" y="1196130"/>
                  <a:pt x="4199644" y="1183461"/>
                </a:cubicBezTo>
                <a:lnTo>
                  <a:pt x="4126168" y="1104918"/>
                </a:lnTo>
                <a:lnTo>
                  <a:pt x="4086897" y="1060579"/>
                </a:lnTo>
                <a:cubicBezTo>
                  <a:pt x="4117300" y="1032709"/>
                  <a:pt x="4148971" y="1006106"/>
                  <a:pt x="4181909" y="980769"/>
                </a:cubicBezTo>
                <a:cubicBezTo>
                  <a:pt x="4209779" y="959233"/>
                  <a:pt x="4238915" y="940231"/>
                  <a:pt x="4268052" y="922495"/>
                </a:cubicBezTo>
                <a:cubicBezTo>
                  <a:pt x="4295922" y="904760"/>
                  <a:pt x="4321259" y="890825"/>
                  <a:pt x="4342795" y="879423"/>
                </a:cubicBezTo>
                <a:lnTo>
                  <a:pt x="4342795" y="866755"/>
                </a:lnTo>
                <a:cubicBezTo>
                  <a:pt x="4342795" y="812282"/>
                  <a:pt x="4318725" y="784411"/>
                  <a:pt x="4271853" y="784411"/>
                </a:cubicBezTo>
                <a:cubicBezTo>
                  <a:pt x="4266786" y="784411"/>
                  <a:pt x="4251584" y="793279"/>
                  <a:pt x="4228781" y="808481"/>
                </a:cubicBezTo>
                <a:cubicBezTo>
                  <a:pt x="4204711" y="824950"/>
                  <a:pt x="4170507" y="850286"/>
                  <a:pt x="4126168" y="885757"/>
                </a:cubicBezTo>
                <a:cubicBezTo>
                  <a:pt x="4098298" y="907293"/>
                  <a:pt x="4072961" y="928829"/>
                  <a:pt x="4047625" y="949099"/>
                </a:cubicBezTo>
                <a:lnTo>
                  <a:pt x="3976683" y="1009906"/>
                </a:lnTo>
                <a:cubicBezTo>
                  <a:pt x="3976683" y="969368"/>
                  <a:pt x="3976683" y="927563"/>
                  <a:pt x="3979216" y="884491"/>
                </a:cubicBezTo>
                <a:cubicBezTo>
                  <a:pt x="3981750" y="841419"/>
                  <a:pt x="3983017" y="794546"/>
                  <a:pt x="3983017" y="743873"/>
                </a:cubicBezTo>
                <a:cubicBezTo>
                  <a:pt x="3983017" y="732472"/>
                  <a:pt x="3983017" y="717270"/>
                  <a:pt x="3984284" y="699534"/>
                </a:cubicBezTo>
                <a:cubicBezTo>
                  <a:pt x="3984284" y="681799"/>
                  <a:pt x="3985551" y="664063"/>
                  <a:pt x="3988084" y="647594"/>
                </a:cubicBezTo>
                <a:cubicBezTo>
                  <a:pt x="3988084" y="624791"/>
                  <a:pt x="3991885" y="604522"/>
                  <a:pt x="3998219" y="589320"/>
                </a:cubicBezTo>
                <a:cubicBezTo>
                  <a:pt x="4003286" y="574118"/>
                  <a:pt x="4005820" y="562717"/>
                  <a:pt x="4005820" y="555116"/>
                </a:cubicBezTo>
                <a:cubicBezTo>
                  <a:pt x="4005820" y="548782"/>
                  <a:pt x="4003286" y="542448"/>
                  <a:pt x="3998219" y="537380"/>
                </a:cubicBezTo>
                <a:cubicBezTo>
                  <a:pt x="3993152" y="532313"/>
                  <a:pt x="3986818" y="528513"/>
                  <a:pt x="3980483" y="524712"/>
                </a:cubicBezTo>
                <a:cubicBezTo>
                  <a:pt x="3965282" y="518378"/>
                  <a:pt x="3950079" y="514578"/>
                  <a:pt x="3933611" y="514578"/>
                </a:cubicBezTo>
                <a:close/>
                <a:moveTo>
                  <a:pt x="1586641" y="501909"/>
                </a:moveTo>
                <a:cubicBezTo>
                  <a:pt x="1579040" y="501909"/>
                  <a:pt x="1570172" y="503176"/>
                  <a:pt x="1562572" y="504443"/>
                </a:cubicBezTo>
                <a:cubicBezTo>
                  <a:pt x="1554971" y="506977"/>
                  <a:pt x="1547370" y="508243"/>
                  <a:pt x="1539769" y="510777"/>
                </a:cubicBezTo>
                <a:cubicBezTo>
                  <a:pt x="1532168" y="513311"/>
                  <a:pt x="1525834" y="515844"/>
                  <a:pt x="1518233" y="517111"/>
                </a:cubicBezTo>
                <a:cubicBezTo>
                  <a:pt x="1510632" y="519645"/>
                  <a:pt x="1503031" y="522179"/>
                  <a:pt x="1495430" y="523445"/>
                </a:cubicBezTo>
                <a:cubicBezTo>
                  <a:pt x="1439689" y="532313"/>
                  <a:pt x="1382682" y="538647"/>
                  <a:pt x="1324408" y="542448"/>
                </a:cubicBezTo>
                <a:cubicBezTo>
                  <a:pt x="1266134" y="547515"/>
                  <a:pt x="1209127" y="552582"/>
                  <a:pt x="1153387" y="555116"/>
                </a:cubicBezTo>
                <a:cubicBezTo>
                  <a:pt x="1129317" y="557650"/>
                  <a:pt x="1106515" y="557650"/>
                  <a:pt x="1083712" y="557650"/>
                </a:cubicBezTo>
                <a:cubicBezTo>
                  <a:pt x="1059642" y="558916"/>
                  <a:pt x="1036839" y="560183"/>
                  <a:pt x="1014036" y="561450"/>
                </a:cubicBezTo>
                <a:cubicBezTo>
                  <a:pt x="1006435" y="562717"/>
                  <a:pt x="1000101" y="563984"/>
                  <a:pt x="992500" y="565251"/>
                </a:cubicBezTo>
                <a:cubicBezTo>
                  <a:pt x="983632" y="566517"/>
                  <a:pt x="976032" y="567784"/>
                  <a:pt x="969697" y="570318"/>
                </a:cubicBezTo>
                <a:cubicBezTo>
                  <a:pt x="962096" y="574118"/>
                  <a:pt x="955762" y="577919"/>
                  <a:pt x="951962" y="582986"/>
                </a:cubicBezTo>
                <a:cubicBezTo>
                  <a:pt x="946894" y="588053"/>
                  <a:pt x="944361" y="594388"/>
                  <a:pt x="944361" y="601989"/>
                </a:cubicBezTo>
                <a:cubicBezTo>
                  <a:pt x="944361" y="609589"/>
                  <a:pt x="946894" y="618457"/>
                  <a:pt x="951962" y="626058"/>
                </a:cubicBezTo>
                <a:cubicBezTo>
                  <a:pt x="957029" y="634926"/>
                  <a:pt x="964630" y="642527"/>
                  <a:pt x="972231" y="648861"/>
                </a:cubicBezTo>
                <a:cubicBezTo>
                  <a:pt x="979832" y="656462"/>
                  <a:pt x="989967" y="662796"/>
                  <a:pt x="1000101" y="666597"/>
                </a:cubicBezTo>
                <a:cubicBezTo>
                  <a:pt x="1008969" y="671664"/>
                  <a:pt x="1017837" y="672931"/>
                  <a:pt x="1025438" y="672931"/>
                </a:cubicBezTo>
                <a:cubicBezTo>
                  <a:pt x="1040639" y="672931"/>
                  <a:pt x="1057108" y="671664"/>
                  <a:pt x="1073577" y="669130"/>
                </a:cubicBezTo>
                <a:cubicBezTo>
                  <a:pt x="1088779" y="666597"/>
                  <a:pt x="1103981" y="664063"/>
                  <a:pt x="1119183" y="661529"/>
                </a:cubicBezTo>
                <a:lnTo>
                  <a:pt x="1187591" y="656462"/>
                </a:lnTo>
                <a:lnTo>
                  <a:pt x="1254733" y="652662"/>
                </a:lnTo>
                <a:cubicBezTo>
                  <a:pt x="1244598" y="733738"/>
                  <a:pt x="1236998" y="813548"/>
                  <a:pt x="1231930" y="893358"/>
                </a:cubicBezTo>
                <a:cubicBezTo>
                  <a:pt x="1225596" y="974435"/>
                  <a:pt x="1223062" y="1054245"/>
                  <a:pt x="1223062" y="1135322"/>
                </a:cubicBezTo>
                <a:cubicBezTo>
                  <a:pt x="1223062" y="1185995"/>
                  <a:pt x="1224329" y="1230334"/>
                  <a:pt x="1226863" y="1268339"/>
                </a:cubicBezTo>
                <a:cubicBezTo>
                  <a:pt x="1229397" y="1306343"/>
                  <a:pt x="1231930" y="1334213"/>
                  <a:pt x="1236998" y="1350682"/>
                </a:cubicBezTo>
                <a:cubicBezTo>
                  <a:pt x="1238264" y="1359550"/>
                  <a:pt x="1242065" y="1367151"/>
                  <a:pt x="1248399" y="1372218"/>
                </a:cubicBezTo>
                <a:cubicBezTo>
                  <a:pt x="1254733" y="1378552"/>
                  <a:pt x="1262334" y="1383620"/>
                  <a:pt x="1271202" y="1386153"/>
                </a:cubicBezTo>
                <a:cubicBezTo>
                  <a:pt x="1278803" y="1389954"/>
                  <a:pt x="1286404" y="1393754"/>
                  <a:pt x="1296538" y="1396288"/>
                </a:cubicBezTo>
                <a:cubicBezTo>
                  <a:pt x="1305406" y="1397555"/>
                  <a:pt x="1314274" y="1398822"/>
                  <a:pt x="1321875" y="1398822"/>
                </a:cubicBezTo>
                <a:cubicBezTo>
                  <a:pt x="1337077" y="1398822"/>
                  <a:pt x="1352279" y="1393754"/>
                  <a:pt x="1367480" y="1386153"/>
                </a:cubicBezTo>
                <a:cubicBezTo>
                  <a:pt x="1381416" y="1378552"/>
                  <a:pt x="1389017" y="1365884"/>
                  <a:pt x="1389017" y="1348149"/>
                </a:cubicBezTo>
                <a:cubicBezTo>
                  <a:pt x="1389017" y="1341814"/>
                  <a:pt x="1387750" y="1335480"/>
                  <a:pt x="1386483" y="1327879"/>
                </a:cubicBezTo>
                <a:lnTo>
                  <a:pt x="1381416" y="1306343"/>
                </a:lnTo>
                <a:lnTo>
                  <a:pt x="1371281" y="1268339"/>
                </a:lnTo>
                <a:cubicBezTo>
                  <a:pt x="1366214" y="1224000"/>
                  <a:pt x="1362413" y="1179661"/>
                  <a:pt x="1362413" y="1135322"/>
                </a:cubicBezTo>
                <a:lnTo>
                  <a:pt x="1362413" y="1002305"/>
                </a:lnTo>
                <a:cubicBezTo>
                  <a:pt x="1362413" y="941498"/>
                  <a:pt x="1364947" y="881957"/>
                  <a:pt x="1371281" y="821149"/>
                </a:cubicBezTo>
                <a:lnTo>
                  <a:pt x="1386483" y="639993"/>
                </a:lnTo>
                <a:cubicBezTo>
                  <a:pt x="1424488" y="636193"/>
                  <a:pt x="1463759" y="632392"/>
                  <a:pt x="1504298" y="628592"/>
                </a:cubicBezTo>
                <a:cubicBezTo>
                  <a:pt x="1542302" y="626058"/>
                  <a:pt x="1581574" y="622258"/>
                  <a:pt x="1619579" y="614657"/>
                </a:cubicBezTo>
                <a:cubicBezTo>
                  <a:pt x="1632247" y="612123"/>
                  <a:pt x="1643648" y="608323"/>
                  <a:pt x="1653783" y="600722"/>
                </a:cubicBezTo>
                <a:cubicBezTo>
                  <a:pt x="1663918" y="593121"/>
                  <a:pt x="1670252" y="582986"/>
                  <a:pt x="1670252" y="567784"/>
                </a:cubicBezTo>
                <a:cubicBezTo>
                  <a:pt x="1670252" y="560183"/>
                  <a:pt x="1666451" y="551316"/>
                  <a:pt x="1661384" y="543715"/>
                </a:cubicBezTo>
                <a:cubicBezTo>
                  <a:pt x="1655050" y="536114"/>
                  <a:pt x="1647449" y="529780"/>
                  <a:pt x="1639848" y="522179"/>
                </a:cubicBezTo>
                <a:cubicBezTo>
                  <a:pt x="1630980" y="517111"/>
                  <a:pt x="1622112" y="512044"/>
                  <a:pt x="1613245" y="506977"/>
                </a:cubicBezTo>
                <a:cubicBezTo>
                  <a:pt x="1603110" y="504443"/>
                  <a:pt x="1594242" y="501909"/>
                  <a:pt x="1586641" y="501909"/>
                </a:cubicBezTo>
                <a:close/>
                <a:moveTo>
                  <a:pt x="5926945" y="500643"/>
                </a:moveTo>
                <a:cubicBezTo>
                  <a:pt x="5914277" y="500643"/>
                  <a:pt x="5901609" y="504443"/>
                  <a:pt x="5888940" y="512044"/>
                </a:cubicBezTo>
                <a:cubicBezTo>
                  <a:pt x="5873738" y="519645"/>
                  <a:pt x="5863604" y="528513"/>
                  <a:pt x="5858537" y="537380"/>
                </a:cubicBezTo>
                <a:cubicBezTo>
                  <a:pt x="5850936" y="550049"/>
                  <a:pt x="5844602" y="561450"/>
                  <a:pt x="5839534" y="572852"/>
                </a:cubicBezTo>
                <a:cubicBezTo>
                  <a:pt x="5833200" y="585520"/>
                  <a:pt x="5828133" y="598188"/>
                  <a:pt x="5823066" y="610856"/>
                </a:cubicBezTo>
                <a:cubicBezTo>
                  <a:pt x="5817998" y="623525"/>
                  <a:pt x="5814198" y="636193"/>
                  <a:pt x="5809131" y="648861"/>
                </a:cubicBezTo>
                <a:cubicBezTo>
                  <a:pt x="5804063" y="661529"/>
                  <a:pt x="5797729" y="674198"/>
                  <a:pt x="5791395" y="685599"/>
                </a:cubicBezTo>
                <a:cubicBezTo>
                  <a:pt x="5766059" y="731205"/>
                  <a:pt x="5741989" y="775544"/>
                  <a:pt x="5716653" y="818616"/>
                </a:cubicBezTo>
                <a:cubicBezTo>
                  <a:pt x="5691316" y="862955"/>
                  <a:pt x="5665980" y="907293"/>
                  <a:pt x="5641910" y="951632"/>
                </a:cubicBezTo>
                <a:cubicBezTo>
                  <a:pt x="5633042" y="940231"/>
                  <a:pt x="5624175" y="927563"/>
                  <a:pt x="5616574" y="914894"/>
                </a:cubicBezTo>
                <a:cubicBezTo>
                  <a:pt x="5607706" y="903493"/>
                  <a:pt x="5598838" y="890825"/>
                  <a:pt x="5591237" y="878157"/>
                </a:cubicBezTo>
                <a:cubicBezTo>
                  <a:pt x="5581103" y="865488"/>
                  <a:pt x="5573502" y="851553"/>
                  <a:pt x="5567167" y="837618"/>
                </a:cubicBezTo>
                <a:cubicBezTo>
                  <a:pt x="5559566" y="824950"/>
                  <a:pt x="5551965" y="811015"/>
                  <a:pt x="5546898" y="795813"/>
                </a:cubicBezTo>
                <a:cubicBezTo>
                  <a:pt x="5531696" y="760342"/>
                  <a:pt x="5519028" y="722337"/>
                  <a:pt x="5511427" y="684332"/>
                </a:cubicBezTo>
                <a:lnTo>
                  <a:pt x="5486091" y="571585"/>
                </a:lnTo>
                <a:cubicBezTo>
                  <a:pt x="5482290" y="555116"/>
                  <a:pt x="5472155" y="542448"/>
                  <a:pt x="5456953" y="532313"/>
                </a:cubicBezTo>
                <a:cubicBezTo>
                  <a:pt x="5440485" y="524712"/>
                  <a:pt x="5424016" y="519645"/>
                  <a:pt x="5407547" y="519645"/>
                </a:cubicBezTo>
                <a:cubicBezTo>
                  <a:pt x="5399946" y="519645"/>
                  <a:pt x="5392345" y="520912"/>
                  <a:pt x="5383478" y="523445"/>
                </a:cubicBezTo>
                <a:cubicBezTo>
                  <a:pt x="5373343" y="525979"/>
                  <a:pt x="5364475" y="529780"/>
                  <a:pt x="5356874" y="533580"/>
                </a:cubicBezTo>
                <a:cubicBezTo>
                  <a:pt x="5349273" y="538647"/>
                  <a:pt x="5341672" y="543715"/>
                  <a:pt x="5336605" y="550049"/>
                </a:cubicBezTo>
                <a:cubicBezTo>
                  <a:pt x="5331538" y="557650"/>
                  <a:pt x="5329004" y="566517"/>
                  <a:pt x="5329004" y="574118"/>
                </a:cubicBezTo>
                <a:cubicBezTo>
                  <a:pt x="5329004" y="579186"/>
                  <a:pt x="5330271" y="582986"/>
                  <a:pt x="5332805" y="588053"/>
                </a:cubicBezTo>
                <a:lnTo>
                  <a:pt x="5340406" y="604522"/>
                </a:lnTo>
                <a:lnTo>
                  <a:pt x="5344206" y="613390"/>
                </a:lnTo>
                <a:lnTo>
                  <a:pt x="5349273" y="620991"/>
                </a:lnTo>
                <a:cubicBezTo>
                  <a:pt x="5350540" y="623525"/>
                  <a:pt x="5351807" y="626058"/>
                  <a:pt x="5351807" y="628592"/>
                </a:cubicBezTo>
                <a:cubicBezTo>
                  <a:pt x="5351807" y="631126"/>
                  <a:pt x="5353074" y="633659"/>
                  <a:pt x="5354341" y="634926"/>
                </a:cubicBezTo>
                <a:cubicBezTo>
                  <a:pt x="5364475" y="677998"/>
                  <a:pt x="5377143" y="718537"/>
                  <a:pt x="5392345" y="755274"/>
                </a:cubicBezTo>
                <a:cubicBezTo>
                  <a:pt x="5406281" y="793279"/>
                  <a:pt x="5422749" y="828750"/>
                  <a:pt x="5440485" y="861688"/>
                </a:cubicBezTo>
                <a:cubicBezTo>
                  <a:pt x="5458220" y="897159"/>
                  <a:pt x="5477223" y="930096"/>
                  <a:pt x="5500026" y="963034"/>
                </a:cubicBezTo>
                <a:cubicBezTo>
                  <a:pt x="5521562" y="997238"/>
                  <a:pt x="5545631" y="1032709"/>
                  <a:pt x="5573502" y="1068180"/>
                </a:cubicBezTo>
                <a:cubicBezTo>
                  <a:pt x="5560833" y="1087183"/>
                  <a:pt x="5549432" y="1106185"/>
                  <a:pt x="5539297" y="1123921"/>
                </a:cubicBezTo>
                <a:cubicBezTo>
                  <a:pt x="5527896" y="1142923"/>
                  <a:pt x="5516494" y="1161925"/>
                  <a:pt x="5505093" y="1179661"/>
                </a:cubicBezTo>
                <a:cubicBezTo>
                  <a:pt x="5500026" y="1188529"/>
                  <a:pt x="5491158" y="1201197"/>
                  <a:pt x="5481023" y="1216399"/>
                </a:cubicBezTo>
                <a:cubicBezTo>
                  <a:pt x="5468355" y="1234134"/>
                  <a:pt x="5456953" y="1250603"/>
                  <a:pt x="5445552" y="1268339"/>
                </a:cubicBezTo>
                <a:cubicBezTo>
                  <a:pt x="5432884" y="1286074"/>
                  <a:pt x="5422749" y="1302543"/>
                  <a:pt x="5412615" y="1317745"/>
                </a:cubicBezTo>
                <a:cubicBezTo>
                  <a:pt x="5402480" y="1332947"/>
                  <a:pt x="5397413" y="1344348"/>
                  <a:pt x="5394879" y="1350682"/>
                </a:cubicBezTo>
                <a:cubicBezTo>
                  <a:pt x="5393612" y="1355750"/>
                  <a:pt x="5392345" y="1358283"/>
                  <a:pt x="5392345" y="1360817"/>
                </a:cubicBezTo>
                <a:lnTo>
                  <a:pt x="5392345" y="1369685"/>
                </a:lnTo>
                <a:cubicBezTo>
                  <a:pt x="5392345" y="1387420"/>
                  <a:pt x="5398680" y="1405156"/>
                  <a:pt x="5411348" y="1422891"/>
                </a:cubicBezTo>
                <a:cubicBezTo>
                  <a:pt x="5424016" y="1440627"/>
                  <a:pt x="5441752" y="1449495"/>
                  <a:pt x="5464554" y="1449495"/>
                </a:cubicBezTo>
                <a:cubicBezTo>
                  <a:pt x="5484824" y="1449495"/>
                  <a:pt x="5501293" y="1440627"/>
                  <a:pt x="5511427" y="1425425"/>
                </a:cubicBezTo>
                <a:cubicBezTo>
                  <a:pt x="5521562" y="1410223"/>
                  <a:pt x="5530429" y="1393754"/>
                  <a:pt x="5539297" y="1378552"/>
                </a:cubicBezTo>
                <a:cubicBezTo>
                  <a:pt x="5546898" y="1363351"/>
                  <a:pt x="5555766" y="1346882"/>
                  <a:pt x="5565901" y="1331680"/>
                </a:cubicBezTo>
                <a:cubicBezTo>
                  <a:pt x="5591237" y="1287341"/>
                  <a:pt x="5616574" y="1243002"/>
                  <a:pt x="5641910" y="1198663"/>
                </a:cubicBezTo>
                <a:cubicBezTo>
                  <a:pt x="5667246" y="1155591"/>
                  <a:pt x="5691316" y="1109985"/>
                  <a:pt x="5716653" y="1064380"/>
                </a:cubicBezTo>
                <a:cubicBezTo>
                  <a:pt x="5757191" y="990904"/>
                  <a:pt x="5797729" y="917428"/>
                  <a:pt x="5840802" y="845219"/>
                </a:cubicBezTo>
                <a:cubicBezTo>
                  <a:pt x="5882607" y="774277"/>
                  <a:pt x="5923145" y="700801"/>
                  <a:pt x="5961149" y="624791"/>
                </a:cubicBezTo>
                <a:cubicBezTo>
                  <a:pt x="5962416" y="622258"/>
                  <a:pt x="5966217" y="617191"/>
                  <a:pt x="5971284" y="609589"/>
                </a:cubicBezTo>
                <a:lnTo>
                  <a:pt x="5982686" y="594388"/>
                </a:lnTo>
                <a:cubicBezTo>
                  <a:pt x="5982686" y="593121"/>
                  <a:pt x="5985219" y="590587"/>
                  <a:pt x="5987753" y="588053"/>
                </a:cubicBezTo>
                <a:cubicBezTo>
                  <a:pt x="5989020" y="585520"/>
                  <a:pt x="5990287" y="582986"/>
                  <a:pt x="5992820" y="579186"/>
                </a:cubicBezTo>
                <a:cubicBezTo>
                  <a:pt x="5994087" y="575385"/>
                  <a:pt x="5995354" y="571585"/>
                  <a:pt x="5997888" y="567784"/>
                </a:cubicBezTo>
                <a:cubicBezTo>
                  <a:pt x="5999155" y="565251"/>
                  <a:pt x="6000421" y="562717"/>
                  <a:pt x="6000421" y="560183"/>
                </a:cubicBezTo>
                <a:cubicBezTo>
                  <a:pt x="6000421" y="543715"/>
                  <a:pt x="5991553" y="529780"/>
                  <a:pt x="5975085" y="517111"/>
                </a:cubicBezTo>
                <a:cubicBezTo>
                  <a:pt x="5958616" y="506977"/>
                  <a:pt x="5942147" y="500643"/>
                  <a:pt x="5926945" y="500643"/>
                </a:cubicBezTo>
                <a:close/>
                <a:moveTo>
                  <a:pt x="1826757" y="490508"/>
                </a:moveTo>
                <a:cubicBezTo>
                  <a:pt x="1814089" y="490508"/>
                  <a:pt x="1801420" y="494308"/>
                  <a:pt x="1791286" y="500643"/>
                </a:cubicBezTo>
                <a:cubicBezTo>
                  <a:pt x="1779884" y="505710"/>
                  <a:pt x="1772283" y="512044"/>
                  <a:pt x="1768483" y="517111"/>
                </a:cubicBezTo>
                <a:cubicBezTo>
                  <a:pt x="1764683" y="524712"/>
                  <a:pt x="1763416" y="533580"/>
                  <a:pt x="1763416" y="544981"/>
                </a:cubicBezTo>
                <a:cubicBezTo>
                  <a:pt x="1763416" y="550049"/>
                  <a:pt x="1763416" y="557650"/>
                  <a:pt x="1765949" y="570318"/>
                </a:cubicBezTo>
                <a:cubicBezTo>
                  <a:pt x="1768483" y="582986"/>
                  <a:pt x="1769750" y="593121"/>
                  <a:pt x="1769750" y="600722"/>
                </a:cubicBezTo>
                <a:cubicBezTo>
                  <a:pt x="1769750" y="605789"/>
                  <a:pt x="1769750" y="614657"/>
                  <a:pt x="1771017" y="628592"/>
                </a:cubicBezTo>
                <a:lnTo>
                  <a:pt x="1773550" y="675464"/>
                </a:lnTo>
                <a:lnTo>
                  <a:pt x="1778618" y="723604"/>
                </a:lnTo>
                <a:cubicBezTo>
                  <a:pt x="1778618" y="738806"/>
                  <a:pt x="1779884" y="750207"/>
                  <a:pt x="1779884" y="756541"/>
                </a:cubicBezTo>
                <a:cubicBezTo>
                  <a:pt x="1779884" y="761609"/>
                  <a:pt x="1778618" y="773010"/>
                  <a:pt x="1778618" y="788212"/>
                </a:cubicBezTo>
                <a:cubicBezTo>
                  <a:pt x="1778618" y="805947"/>
                  <a:pt x="1777351" y="824950"/>
                  <a:pt x="1777351" y="846486"/>
                </a:cubicBezTo>
                <a:cubicBezTo>
                  <a:pt x="1776084" y="869289"/>
                  <a:pt x="1776084" y="894625"/>
                  <a:pt x="1776084" y="919962"/>
                </a:cubicBezTo>
                <a:lnTo>
                  <a:pt x="1773550" y="997238"/>
                </a:lnTo>
                <a:lnTo>
                  <a:pt x="1771017" y="1068180"/>
                </a:lnTo>
                <a:lnTo>
                  <a:pt x="1771017" y="1163192"/>
                </a:lnTo>
                <a:lnTo>
                  <a:pt x="1773550" y="1211332"/>
                </a:lnTo>
                <a:lnTo>
                  <a:pt x="1773550" y="1256937"/>
                </a:lnTo>
                <a:cubicBezTo>
                  <a:pt x="1773550" y="1272139"/>
                  <a:pt x="1774817" y="1286074"/>
                  <a:pt x="1774817" y="1296209"/>
                </a:cubicBezTo>
                <a:cubicBezTo>
                  <a:pt x="1774817" y="1307610"/>
                  <a:pt x="1776084" y="1317745"/>
                  <a:pt x="1778618" y="1326613"/>
                </a:cubicBezTo>
                <a:cubicBezTo>
                  <a:pt x="1779884" y="1336747"/>
                  <a:pt x="1783685" y="1345615"/>
                  <a:pt x="1791286" y="1354483"/>
                </a:cubicBezTo>
                <a:cubicBezTo>
                  <a:pt x="1793819" y="1359550"/>
                  <a:pt x="1800154" y="1364617"/>
                  <a:pt x="1812822" y="1370951"/>
                </a:cubicBezTo>
                <a:cubicBezTo>
                  <a:pt x="1824223" y="1378552"/>
                  <a:pt x="1835625" y="1382353"/>
                  <a:pt x="1847026" y="1382353"/>
                </a:cubicBezTo>
                <a:cubicBezTo>
                  <a:pt x="1858428" y="1382353"/>
                  <a:pt x="1871096" y="1379819"/>
                  <a:pt x="1886298" y="1373485"/>
                </a:cubicBezTo>
                <a:cubicBezTo>
                  <a:pt x="1900233" y="1368418"/>
                  <a:pt x="1909101" y="1360817"/>
                  <a:pt x="1914168" y="1348149"/>
                </a:cubicBezTo>
                <a:cubicBezTo>
                  <a:pt x="1917968" y="1339281"/>
                  <a:pt x="1920502" y="1330413"/>
                  <a:pt x="1923036" y="1321545"/>
                </a:cubicBezTo>
                <a:cubicBezTo>
                  <a:pt x="1925569" y="1313944"/>
                  <a:pt x="1926836" y="1306343"/>
                  <a:pt x="1926836" y="1298742"/>
                </a:cubicBezTo>
                <a:cubicBezTo>
                  <a:pt x="1924302" y="1296209"/>
                  <a:pt x="1924302" y="1292408"/>
                  <a:pt x="1924302" y="1287341"/>
                </a:cubicBezTo>
                <a:cubicBezTo>
                  <a:pt x="1923036" y="1284807"/>
                  <a:pt x="1923036" y="1282274"/>
                  <a:pt x="1923036" y="1279740"/>
                </a:cubicBezTo>
                <a:lnTo>
                  <a:pt x="1917968" y="1262005"/>
                </a:lnTo>
                <a:cubicBezTo>
                  <a:pt x="1917968" y="1259471"/>
                  <a:pt x="1916701" y="1255670"/>
                  <a:pt x="1916701" y="1250603"/>
                </a:cubicBezTo>
                <a:cubicBezTo>
                  <a:pt x="1914168" y="1243002"/>
                  <a:pt x="1914168" y="1236668"/>
                  <a:pt x="1914168" y="1231601"/>
                </a:cubicBezTo>
                <a:cubicBezTo>
                  <a:pt x="1914168" y="1229067"/>
                  <a:pt x="1912901" y="1218932"/>
                  <a:pt x="1912901" y="1203731"/>
                </a:cubicBezTo>
                <a:lnTo>
                  <a:pt x="1912901" y="1160658"/>
                </a:lnTo>
                <a:cubicBezTo>
                  <a:pt x="1912901" y="1123921"/>
                  <a:pt x="1917968" y="1089716"/>
                  <a:pt x="1930636" y="1058046"/>
                </a:cubicBezTo>
                <a:cubicBezTo>
                  <a:pt x="1942038" y="1027642"/>
                  <a:pt x="1957240" y="1001039"/>
                  <a:pt x="1974975" y="978236"/>
                </a:cubicBezTo>
                <a:cubicBezTo>
                  <a:pt x="1992711" y="955433"/>
                  <a:pt x="2011713" y="937697"/>
                  <a:pt x="2033249" y="925029"/>
                </a:cubicBezTo>
                <a:cubicBezTo>
                  <a:pt x="2053518" y="913628"/>
                  <a:pt x="2073788" y="907293"/>
                  <a:pt x="2092790" y="907293"/>
                </a:cubicBezTo>
                <a:cubicBezTo>
                  <a:pt x="2110526" y="907293"/>
                  <a:pt x="2125728" y="911094"/>
                  <a:pt x="2138396" y="918695"/>
                </a:cubicBezTo>
                <a:cubicBezTo>
                  <a:pt x="2151065" y="926296"/>
                  <a:pt x="2161199" y="940231"/>
                  <a:pt x="2168799" y="957966"/>
                </a:cubicBezTo>
                <a:cubicBezTo>
                  <a:pt x="2176401" y="978236"/>
                  <a:pt x="2181468" y="1003572"/>
                  <a:pt x="2185268" y="1036510"/>
                </a:cubicBezTo>
                <a:cubicBezTo>
                  <a:pt x="2187802" y="1069447"/>
                  <a:pt x="2190335" y="1109985"/>
                  <a:pt x="2190335" y="1159392"/>
                </a:cubicBezTo>
                <a:lnTo>
                  <a:pt x="2190335" y="1191062"/>
                </a:lnTo>
                <a:cubicBezTo>
                  <a:pt x="2190335" y="1203731"/>
                  <a:pt x="2189069" y="1217666"/>
                  <a:pt x="2189069" y="1231601"/>
                </a:cubicBezTo>
                <a:cubicBezTo>
                  <a:pt x="2189069" y="1245536"/>
                  <a:pt x="2187802" y="1258204"/>
                  <a:pt x="2187802" y="1269605"/>
                </a:cubicBezTo>
                <a:cubicBezTo>
                  <a:pt x="2186536" y="1282274"/>
                  <a:pt x="2185268" y="1292408"/>
                  <a:pt x="2184001" y="1297476"/>
                </a:cubicBezTo>
                <a:cubicBezTo>
                  <a:pt x="2180201" y="1302543"/>
                  <a:pt x="2176401" y="1307610"/>
                  <a:pt x="2173867" y="1312678"/>
                </a:cubicBezTo>
                <a:cubicBezTo>
                  <a:pt x="2170067" y="1320278"/>
                  <a:pt x="2168799" y="1325346"/>
                  <a:pt x="2168799" y="1329146"/>
                </a:cubicBezTo>
                <a:cubicBezTo>
                  <a:pt x="2168799" y="1336747"/>
                  <a:pt x="2171333" y="1343081"/>
                  <a:pt x="2176401" y="1348149"/>
                </a:cubicBezTo>
                <a:cubicBezTo>
                  <a:pt x="2181468" y="1355750"/>
                  <a:pt x="2187802" y="1362084"/>
                  <a:pt x="2196670" y="1368418"/>
                </a:cubicBezTo>
                <a:cubicBezTo>
                  <a:pt x="2213138" y="1381086"/>
                  <a:pt x="2228340" y="1387420"/>
                  <a:pt x="2242276" y="1387420"/>
                </a:cubicBezTo>
                <a:cubicBezTo>
                  <a:pt x="2252410" y="1387420"/>
                  <a:pt x="2263811" y="1386153"/>
                  <a:pt x="2276480" y="1382353"/>
                </a:cubicBezTo>
                <a:cubicBezTo>
                  <a:pt x="2289148" y="1379819"/>
                  <a:pt x="2299283" y="1374752"/>
                  <a:pt x="2309417" y="1367151"/>
                </a:cubicBezTo>
                <a:cubicBezTo>
                  <a:pt x="2315752" y="1360817"/>
                  <a:pt x="2320818" y="1351949"/>
                  <a:pt x="2325886" y="1340548"/>
                </a:cubicBezTo>
                <a:cubicBezTo>
                  <a:pt x="2328419" y="1330413"/>
                  <a:pt x="2330953" y="1320278"/>
                  <a:pt x="2330953" y="1307610"/>
                </a:cubicBezTo>
                <a:lnTo>
                  <a:pt x="2330953" y="1102385"/>
                </a:lnTo>
                <a:cubicBezTo>
                  <a:pt x="2330953" y="1087183"/>
                  <a:pt x="2329686" y="1071981"/>
                  <a:pt x="2329686" y="1056779"/>
                </a:cubicBezTo>
                <a:lnTo>
                  <a:pt x="2324619" y="1013707"/>
                </a:lnTo>
                <a:cubicBezTo>
                  <a:pt x="2322086" y="1001039"/>
                  <a:pt x="2319552" y="987103"/>
                  <a:pt x="2315752" y="973168"/>
                </a:cubicBezTo>
                <a:cubicBezTo>
                  <a:pt x="2306883" y="947832"/>
                  <a:pt x="2292948" y="923762"/>
                  <a:pt x="2275213" y="900959"/>
                </a:cubicBezTo>
                <a:cubicBezTo>
                  <a:pt x="2257477" y="879423"/>
                  <a:pt x="2230874" y="860421"/>
                  <a:pt x="2197937" y="842685"/>
                </a:cubicBezTo>
                <a:cubicBezTo>
                  <a:pt x="2176401" y="832551"/>
                  <a:pt x="2156131" y="826217"/>
                  <a:pt x="2135862" y="822416"/>
                </a:cubicBezTo>
                <a:cubicBezTo>
                  <a:pt x="2114326" y="819883"/>
                  <a:pt x="2094057" y="817349"/>
                  <a:pt x="2076322" y="817349"/>
                </a:cubicBezTo>
                <a:cubicBezTo>
                  <a:pt x="2062386" y="817349"/>
                  <a:pt x="2048451" y="821149"/>
                  <a:pt x="2034516" y="826217"/>
                </a:cubicBezTo>
                <a:cubicBezTo>
                  <a:pt x="2019314" y="831284"/>
                  <a:pt x="2004112" y="838885"/>
                  <a:pt x="1991444" y="846486"/>
                </a:cubicBezTo>
                <a:cubicBezTo>
                  <a:pt x="1976242" y="856620"/>
                  <a:pt x="1963574" y="866755"/>
                  <a:pt x="1950906" y="876890"/>
                </a:cubicBezTo>
                <a:cubicBezTo>
                  <a:pt x="1936971" y="889558"/>
                  <a:pt x="1925569" y="900959"/>
                  <a:pt x="1915435" y="912361"/>
                </a:cubicBezTo>
                <a:lnTo>
                  <a:pt x="1915435" y="823683"/>
                </a:lnTo>
                <a:cubicBezTo>
                  <a:pt x="1915435" y="805947"/>
                  <a:pt x="1916701" y="786945"/>
                  <a:pt x="1916701" y="767943"/>
                </a:cubicBezTo>
                <a:lnTo>
                  <a:pt x="1916701" y="713469"/>
                </a:lnTo>
                <a:cubicBezTo>
                  <a:pt x="1916701" y="693200"/>
                  <a:pt x="1916701" y="672931"/>
                  <a:pt x="1917968" y="652662"/>
                </a:cubicBezTo>
                <a:lnTo>
                  <a:pt x="1917968" y="600722"/>
                </a:lnTo>
                <a:cubicBezTo>
                  <a:pt x="1917968" y="585520"/>
                  <a:pt x="1919235" y="572852"/>
                  <a:pt x="1920502" y="562717"/>
                </a:cubicBezTo>
                <a:lnTo>
                  <a:pt x="1920502" y="543715"/>
                </a:lnTo>
                <a:cubicBezTo>
                  <a:pt x="1920502" y="534847"/>
                  <a:pt x="1915435" y="527246"/>
                  <a:pt x="1907834" y="519645"/>
                </a:cubicBezTo>
                <a:cubicBezTo>
                  <a:pt x="1900233" y="512044"/>
                  <a:pt x="1891365" y="506977"/>
                  <a:pt x="1882497" y="501909"/>
                </a:cubicBezTo>
                <a:cubicBezTo>
                  <a:pt x="1872363" y="498109"/>
                  <a:pt x="1862228" y="495575"/>
                  <a:pt x="1852093" y="493042"/>
                </a:cubicBezTo>
                <a:cubicBezTo>
                  <a:pt x="1841959" y="491775"/>
                  <a:pt x="1833091" y="490508"/>
                  <a:pt x="1826757" y="49050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185516"/>
                </a:lnTo>
                <a:lnTo>
                  <a:pt x="0" y="2185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8372" name="图片 3">
            <a:extLst>
              <a:ext uri="{FF2B5EF4-FFF2-40B4-BE49-F238E27FC236}">
                <a16:creationId xmlns:a16="http://schemas.microsoft.com/office/drawing/2014/main" id="{93B5BD2F-B48B-654F-A939-6829D0A8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88685"/>
            <a:ext cx="3690400" cy="30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4" grpId="1" animBg="1"/>
      <p:bldP spid="6" grpId="0" animBg="1" autoUpdateAnimBg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0C8B0-C051-E682-736D-63C2D941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计算机领域  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 偶有微调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C0C93-F691-1858-886D-AE2E4A5F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68" y="1287449"/>
            <a:ext cx="8142287" cy="43926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CCF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发布</a:t>
            </a:r>
            <a:r>
              <a:rPr lang="zh-CN" altLang="en-US" sz="3600" b="1" i="0" dirty="0">
                <a:solidFill>
                  <a:srgbClr val="FF0000"/>
                </a:solidFill>
                <a:effectLst/>
                <a:latin typeface="MicrosoftYaHei-Bold"/>
              </a:rPr>
              <a:t>国内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</a:rPr>
              <a:t>计算领域高质量科技期刊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YaHei-Bold"/>
                <a:hlinkClick r:id="rId2"/>
              </a:rPr>
              <a:t>分级目录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MicrosoftYaHei-Bold"/>
              </a:rPr>
              <a:t>(2021)</a:t>
            </a:r>
            <a:endParaRPr lang="zh-CN" altLang="en-US" sz="2400" b="1" i="0" dirty="0">
              <a:solidFill>
                <a:srgbClr val="000000"/>
              </a:solidFill>
              <a:effectLst/>
              <a:latin typeface="MicrosoftYaHei-Bold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T1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为最顶级期刊，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T1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类期刊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T2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为非常优秀期刊，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T2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类期刊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T3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为优秀期刊。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T3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类期刊</a:t>
            </a:r>
            <a:r>
              <a:rPr lang="en-US" altLang="zh-CN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600" dirty="0">
                <a:solidFill>
                  <a:srgbClr val="5C6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en-US" altLang="zh-CN" sz="16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404F6-1CE6-EFEC-DF01-2B5F2C40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83DE44-D721-54CD-40B7-DADDC83C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5882B9-B5EB-10D4-A7AD-06474B9BF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94" y="2260913"/>
            <a:ext cx="5326360" cy="37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5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0406B-0119-6753-9748-CB4229B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CCF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Software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Engineering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308ED0-4416-B059-5486-29FB94A2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449262" lvl="1" indent="0">
              <a:buNone/>
            </a:pPr>
            <a:endParaRPr kumimoji="1" lang="en-US" altLang="zh-CN" dirty="0">
              <a:cs typeface="Times New Roman" panose="02020603050405020304" pitchFamily="18" charset="0"/>
            </a:endParaRPr>
          </a:p>
          <a:p>
            <a:pPr marL="449262" lvl="1" indent="0">
              <a:spcBef>
                <a:spcPts val="0"/>
              </a:spcBef>
              <a:buNone/>
            </a:pPr>
            <a:endParaRPr lang="en-US" altLang="zh-CN" sz="1200" dirty="0">
              <a:solidFill>
                <a:srgbClr val="5C6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3"/>
              </a:rPr>
              <a:t>CH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3"/>
              </a:rPr>
              <a:t> </a:t>
            </a:r>
            <a:r>
              <a:rPr lang="en-US" altLang="zh-CN" sz="1050" b="1" dirty="0" err="1">
                <a:solidFill>
                  <a:srgbClr val="666666"/>
                </a:solidFill>
                <a:latin typeface="Open Sans" panose="020B0606030504020204" pitchFamily="34" charset="0"/>
                <a:hlinkClick r:id="rId3"/>
              </a:rPr>
              <a:t>Nie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.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 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The Minimal Failure-Causing Schema of Combinatorial Testing.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TOSEM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2011</a:t>
            </a:r>
          </a:p>
          <a:p>
            <a:pPr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4"/>
              </a:rPr>
              <a:t>XY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4"/>
              </a:rPr>
              <a:t> </a:t>
            </a:r>
            <a:r>
              <a:rPr lang="en-US" altLang="zh-CN" sz="1050" b="1" dirty="0" err="1">
                <a:solidFill>
                  <a:srgbClr val="666666"/>
                </a:solidFill>
                <a:latin typeface="Open Sans" panose="020B0606030504020204" pitchFamily="34" charset="0"/>
                <a:hlinkClick r:id="rId4"/>
              </a:rPr>
              <a:t>Xie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.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  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A theoretical analysis of the risk evaluation formulas for spectrum-based fault localization.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TOSEM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2013</a:t>
            </a:r>
          </a:p>
          <a:p>
            <a:pPr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5"/>
              </a:rPr>
              <a:t>YM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5"/>
              </a:rPr>
              <a:t> 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5"/>
              </a:rPr>
              <a:t>Zhou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.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Empirical Analysis of Object-Oriented Design Metrics for Predicting High and Low Severity Faults.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TSE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2006</a:t>
            </a:r>
          </a:p>
          <a:p>
            <a:pPr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5"/>
              </a:rPr>
              <a:t>YM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5"/>
              </a:rPr>
              <a:t> 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  <a:hlinkClick r:id="rId5"/>
              </a:rPr>
              <a:t>Zhou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.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TSE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2007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、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TSE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2009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、 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TOSEM2014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、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TSE2015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（</a:t>
            </a:r>
            <a:r>
              <a:rPr lang="en-US" altLang="zh-CN" sz="1050" b="1" dirty="0" err="1">
                <a:solidFill>
                  <a:srgbClr val="FF0000"/>
                </a:solidFill>
                <a:latin typeface="Open Sans" panose="020B0606030504020204" pitchFamily="34" charset="0"/>
              </a:rPr>
              <a:t>Yibiao</a:t>
            </a:r>
            <a:r>
              <a:rPr lang="zh-CN" altLang="en-US" sz="105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FF0000"/>
                </a:solidFill>
                <a:latin typeface="Open Sans" panose="020B0606030504020204" pitchFamily="34" charset="0"/>
              </a:rPr>
              <a:t>Yang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）、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TOSEM2018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、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TOSEM2020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（</a:t>
            </a:r>
            <a:r>
              <a:rPr lang="en-US" altLang="zh-CN" sz="1050" b="1" dirty="0">
                <a:solidFill>
                  <a:srgbClr val="FF0000"/>
                </a:solidFill>
                <a:latin typeface="Open Sans" panose="020B0606030504020204" pitchFamily="34" charset="0"/>
              </a:rPr>
              <a:t>Lin</a:t>
            </a:r>
            <a:r>
              <a:rPr lang="zh-CN" altLang="en-US" sz="105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FF0000"/>
                </a:solidFill>
                <a:latin typeface="Open Sans" panose="020B0606030504020204" pitchFamily="34" charset="0"/>
              </a:rPr>
              <a:t>Chen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）、</a:t>
            </a:r>
            <a:r>
              <a:rPr lang="en-US" altLang="zh-CN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TOSEM2021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（</a:t>
            </a:r>
            <a:r>
              <a:rPr lang="en-US" altLang="zh-CN" sz="1050" b="1" dirty="0" err="1">
                <a:solidFill>
                  <a:srgbClr val="FF0000"/>
                </a:solidFill>
                <a:latin typeface="Open Sans" panose="020B0606030504020204" pitchFamily="34" charset="0"/>
              </a:rPr>
              <a:t>Zhaoqiang</a:t>
            </a:r>
            <a:r>
              <a:rPr lang="zh-CN" altLang="en-US" sz="105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1050" b="1" dirty="0">
                <a:solidFill>
                  <a:srgbClr val="FF0000"/>
                </a:solidFill>
                <a:latin typeface="Open Sans" panose="020B0606030504020204" pitchFamily="34" charset="0"/>
              </a:rPr>
              <a:t>Guo</a:t>
            </a:r>
            <a:r>
              <a:rPr lang="zh-CN" altLang="en-US" sz="1050" b="1" dirty="0">
                <a:solidFill>
                  <a:srgbClr val="666666"/>
                </a:solidFill>
                <a:latin typeface="Open Sans" panose="020B0606030504020204" pitchFamily="34" charset="0"/>
              </a:rPr>
              <a:t>）</a:t>
            </a:r>
            <a:endParaRPr lang="en-US" altLang="zh-CN" sz="1050" b="1" dirty="0">
              <a:solidFill>
                <a:srgbClr val="666666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CB4F23-1129-4A2C-4835-DF30FB8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C69A55-C44A-FFC9-0654-2ECAE121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1EE61E98-74F2-BF04-02E7-873A03BDEC2E}"/>
              </a:ext>
            </a:extLst>
          </p:cNvPr>
          <p:cNvSpPr/>
          <p:nvPr/>
        </p:nvSpPr>
        <p:spPr bwMode="auto">
          <a:xfrm>
            <a:off x="827584" y="4437112"/>
            <a:ext cx="7451205" cy="457820"/>
          </a:xfrm>
          <a:custGeom>
            <a:avLst/>
            <a:gdLst>
              <a:gd name="connsiteX0" fmla="*/ 0 w 7451205"/>
              <a:gd name="connsiteY0" fmla="*/ 76305 h 457820"/>
              <a:gd name="connsiteX1" fmla="*/ 76305 w 7451205"/>
              <a:gd name="connsiteY1" fmla="*/ 0 h 457820"/>
              <a:gd name="connsiteX2" fmla="*/ 783707 w 7451205"/>
              <a:gd name="connsiteY2" fmla="*/ 0 h 457820"/>
              <a:gd name="connsiteX3" fmla="*/ 1272152 w 7451205"/>
              <a:gd name="connsiteY3" fmla="*/ 0 h 457820"/>
              <a:gd name="connsiteX4" fmla="*/ 1687610 w 7451205"/>
              <a:gd name="connsiteY4" fmla="*/ 0 h 457820"/>
              <a:gd name="connsiteX5" fmla="*/ 2322027 w 7451205"/>
              <a:gd name="connsiteY5" fmla="*/ 0 h 457820"/>
              <a:gd name="connsiteX6" fmla="*/ 2810471 w 7451205"/>
              <a:gd name="connsiteY6" fmla="*/ 0 h 457820"/>
              <a:gd name="connsiteX7" fmla="*/ 3517873 w 7451205"/>
              <a:gd name="connsiteY7" fmla="*/ 0 h 457820"/>
              <a:gd name="connsiteX8" fmla="*/ 3933332 w 7451205"/>
              <a:gd name="connsiteY8" fmla="*/ 0 h 457820"/>
              <a:gd name="connsiteX9" fmla="*/ 4640734 w 7451205"/>
              <a:gd name="connsiteY9" fmla="*/ 0 h 457820"/>
              <a:gd name="connsiteX10" fmla="*/ 4983207 w 7451205"/>
              <a:gd name="connsiteY10" fmla="*/ 0 h 457820"/>
              <a:gd name="connsiteX11" fmla="*/ 5544637 w 7451205"/>
              <a:gd name="connsiteY11" fmla="*/ 0 h 457820"/>
              <a:gd name="connsiteX12" fmla="*/ 6106067 w 7451205"/>
              <a:gd name="connsiteY12" fmla="*/ 0 h 457820"/>
              <a:gd name="connsiteX13" fmla="*/ 6594512 w 7451205"/>
              <a:gd name="connsiteY13" fmla="*/ 0 h 457820"/>
              <a:gd name="connsiteX14" fmla="*/ 7374900 w 7451205"/>
              <a:gd name="connsiteY14" fmla="*/ 0 h 457820"/>
              <a:gd name="connsiteX15" fmla="*/ 7451205 w 7451205"/>
              <a:gd name="connsiteY15" fmla="*/ 76305 h 457820"/>
              <a:gd name="connsiteX16" fmla="*/ 7451205 w 7451205"/>
              <a:gd name="connsiteY16" fmla="*/ 381515 h 457820"/>
              <a:gd name="connsiteX17" fmla="*/ 7374900 w 7451205"/>
              <a:gd name="connsiteY17" fmla="*/ 457820 h 457820"/>
              <a:gd name="connsiteX18" fmla="*/ 6740484 w 7451205"/>
              <a:gd name="connsiteY18" fmla="*/ 457820 h 457820"/>
              <a:gd name="connsiteX19" fmla="*/ 6325025 w 7451205"/>
              <a:gd name="connsiteY19" fmla="*/ 457820 h 457820"/>
              <a:gd name="connsiteX20" fmla="*/ 5617623 w 7451205"/>
              <a:gd name="connsiteY20" fmla="*/ 457820 h 457820"/>
              <a:gd name="connsiteX21" fmla="*/ 5056193 w 7451205"/>
              <a:gd name="connsiteY21" fmla="*/ 457820 h 457820"/>
              <a:gd name="connsiteX22" fmla="*/ 4640734 w 7451205"/>
              <a:gd name="connsiteY22" fmla="*/ 457820 h 457820"/>
              <a:gd name="connsiteX23" fmla="*/ 4079304 w 7451205"/>
              <a:gd name="connsiteY23" fmla="*/ 457820 h 457820"/>
              <a:gd name="connsiteX24" fmla="*/ 3736831 w 7451205"/>
              <a:gd name="connsiteY24" fmla="*/ 457820 h 457820"/>
              <a:gd name="connsiteX25" fmla="*/ 3394359 w 7451205"/>
              <a:gd name="connsiteY25" fmla="*/ 457820 h 457820"/>
              <a:gd name="connsiteX26" fmla="*/ 2832928 w 7451205"/>
              <a:gd name="connsiteY26" fmla="*/ 457820 h 457820"/>
              <a:gd name="connsiteX27" fmla="*/ 2417470 w 7451205"/>
              <a:gd name="connsiteY27" fmla="*/ 457820 h 457820"/>
              <a:gd name="connsiteX28" fmla="*/ 1783053 w 7451205"/>
              <a:gd name="connsiteY28" fmla="*/ 457820 h 457820"/>
              <a:gd name="connsiteX29" fmla="*/ 1367595 w 7451205"/>
              <a:gd name="connsiteY29" fmla="*/ 457820 h 457820"/>
              <a:gd name="connsiteX30" fmla="*/ 733179 w 7451205"/>
              <a:gd name="connsiteY30" fmla="*/ 457820 h 457820"/>
              <a:gd name="connsiteX31" fmla="*/ 76305 w 7451205"/>
              <a:gd name="connsiteY31" fmla="*/ 457820 h 457820"/>
              <a:gd name="connsiteX32" fmla="*/ 0 w 7451205"/>
              <a:gd name="connsiteY32" fmla="*/ 381515 h 457820"/>
              <a:gd name="connsiteX33" fmla="*/ 0 w 7451205"/>
              <a:gd name="connsiteY33" fmla="*/ 76305 h 45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51205" h="457820" extrusionOk="0">
                <a:moveTo>
                  <a:pt x="0" y="76305"/>
                </a:moveTo>
                <a:cubicBezTo>
                  <a:pt x="-3038" y="32289"/>
                  <a:pt x="25504" y="3250"/>
                  <a:pt x="76305" y="0"/>
                </a:cubicBezTo>
                <a:cubicBezTo>
                  <a:pt x="380460" y="-17323"/>
                  <a:pt x="544686" y="29373"/>
                  <a:pt x="783707" y="0"/>
                </a:cubicBezTo>
                <a:cubicBezTo>
                  <a:pt x="1022728" y="-29373"/>
                  <a:pt x="1077055" y="51829"/>
                  <a:pt x="1272152" y="0"/>
                </a:cubicBezTo>
                <a:cubicBezTo>
                  <a:pt x="1467250" y="-51829"/>
                  <a:pt x="1575430" y="37915"/>
                  <a:pt x="1687610" y="0"/>
                </a:cubicBezTo>
                <a:cubicBezTo>
                  <a:pt x="1799790" y="-37915"/>
                  <a:pt x="2121195" y="43371"/>
                  <a:pt x="2322027" y="0"/>
                </a:cubicBezTo>
                <a:cubicBezTo>
                  <a:pt x="2522859" y="-43371"/>
                  <a:pt x="2661192" y="51157"/>
                  <a:pt x="2810471" y="0"/>
                </a:cubicBezTo>
                <a:cubicBezTo>
                  <a:pt x="2959750" y="-51157"/>
                  <a:pt x="3184931" y="51480"/>
                  <a:pt x="3517873" y="0"/>
                </a:cubicBezTo>
                <a:cubicBezTo>
                  <a:pt x="3850815" y="-51480"/>
                  <a:pt x="3736862" y="21487"/>
                  <a:pt x="3933332" y="0"/>
                </a:cubicBezTo>
                <a:cubicBezTo>
                  <a:pt x="4129802" y="-21487"/>
                  <a:pt x="4397660" y="13444"/>
                  <a:pt x="4640734" y="0"/>
                </a:cubicBezTo>
                <a:cubicBezTo>
                  <a:pt x="4883808" y="-13444"/>
                  <a:pt x="4869724" y="5207"/>
                  <a:pt x="4983207" y="0"/>
                </a:cubicBezTo>
                <a:cubicBezTo>
                  <a:pt x="5096690" y="-5207"/>
                  <a:pt x="5357491" y="22423"/>
                  <a:pt x="5544637" y="0"/>
                </a:cubicBezTo>
                <a:cubicBezTo>
                  <a:pt x="5731783" y="-22423"/>
                  <a:pt x="5939526" y="42261"/>
                  <a:pt x="6106067" y="0"/>
                </a:cubicBezTo>
                <a:cubicBezTo>
                  <a:pt x="6272608" y="-42261"/>
                  <a:pt x="6406062" y="6129"/>
                  <a:pt x="6594512" y="0"/>
                </a:cubicBezTo>
                <a:cubicBezTo>
                  <a:pt x="6782962" y="-6129"/>
                  <a:pt x="7093527" y="12372"/>
                  <a:pt x="7374900" y="0"/>
                </a:cubicBezTo>
                <a:cubicBezTo>
                  <a:pt x="7422395" y="-6646"/>
                  <a:pt x="7445348" y="31899"/>
                  <a:pt x="7451205" y="76305"/>
                </a:cubicBezTo>
                <a:cubicBezTo>
                  <a:pt x="7461134" y="192494"/>
                  <a:pt x="7449797" y="274938"/>
                  <a:pt x="7451205" y="381515"/>
                </a:cubicBezTo>
                <a:cubicBezTo>
                  <a:pt x="7446970" y="415025"/>
                  <a:pt x="7417268" y="454764"/>
                  <a:pt x="7374900" y="457820"/>
                </a:cubicBezTo>
                <a:cubicBezTo>
                  <a:pt x="7241236" y="503552"/>
                  <a:pt x="6989465" y="393629"/>
                  <a:pt x="6740484" y="457820"/>
                </a:cubicBezTo>
                <a:cubicBezTo>
                  <a:pt x="6491503" y="522011"/>
                  <a:pt x="6456051" y="436710"/>
                  <a:pt x="6325025" y="457820"/>
                </a:cubicBezTo>
                <a:cubicBezTo>
                  <a:pt x="6193999" y="478930"/>
                  <a:pt x="5813569" y="420978"/>
                  <a:pt x="5617623" y="457820"/>
                </a:cubicBezTo>
                <a:cubicBezTo>
                  <a:pt x="5421677" y="494662"/>
                  <a:pt x="5223176" y="417008"/>
                  <a:pt x="5056193" y="457820"/>
                </a:cubicBezTo>
                <a:cubicBezTo>
                  <a:pt x="4889210" y="498632"/>
                  <a:pt x="4784489" y="448225"/>
                  <a:pt x="4640734" y="457820"/>
                </a:cubicBezTo>
                <a:cubicBezTo>
                  <a:pt x="4496979" y="467415"/>
                  <a:pt x="4254055" y="453876"/>
                  <a:pt x="4079304" y="457820"/>
                </a:cubicBezTo>
                <a:cubicBezTo>
                  <a:pt x="3904553" y="461764"/>
                  <a:pt x="3895701" y="429341"/>
                  <a:pt x="3736831" y="457820"/>
                </a:cubicBezTo>
                <a:cubicBezTo>
                  <a:pt x="3577961" y="486299"/>
                  <a:pt x="3544443" y="436627"/>
                  <a:pt x="3394359" y="457820"/>
                </a:cubicBezTo>
                <a:cubicBezTo>
                  <a:pt x="3244275" y="479013"/>
                  <a:pt x="2952513" y="414153"/>
                  <a:pt x="2832928" y="457820"/>
                </a:cubicBezTo>
                <a:cubicBezTo>
                  <a:pt x="2713343" y="501487"/>
                  <a:pt x="2502027" y="444016"/>
                  <a:pt x="2417470" y="457820"/>
                </a:cubicBezTo>
                <a:cubicBezTo>
                  <a:pt x="2332913" y="471624"/>
                  <a:pt x="2036398" y="449385"/>
                  <a:pt x="1783053" y="457820"/>
                </a:cubicBezTo>
                <a:cubicBezTo>
                  <a:pt x="1529708" y="466255"/>
                  <a:pt x="1570907" y="414273"/>
                  <a:pt x="1367595" y="457820"/>
                </a:cubicBezTo>
                <a:cubicBezTo>
                  <a:pt x="1164283" y="501367"/>
                  <a:pt x="1010857" y="395595"/>
                  <a:pt x="733179" y="457820"/>
                </a:cubicBezTo>
                <a:cubicBezTo>
                  <a:pt x="455501" y="520045"/>
                  <a:pt x="241976" y="390569"/>
                  <a:pt x="76305" y="457820"/>
                </a:cubicBezTo>
                <a:cubicBezTo>
                  <a:pt x="38386" y="450488"/>
                  <a:pt x="-6862" y="421026"/>
                  <a:pt x="0" y="381515"/>
                </a:cubicBezTo>
                <a:cubicBezTo>
                  <a:pt x="-29886" y="274115"/>
                  <a:pt x="13524" y="216265"/>
                  <a:pt x="0" y="76305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CAC053-A56E-1551-433A-EE635E367ADC}"/>
              </a:ext>
            </a:extLst>
          </p:cNvPr>
          <p:cNvSpPr txBox="1"/>
          <p:nvPr/>
        </p:nvSpPr>
        <p:spPr>
          <a:xfrm>
            <a:off x="8266837" y="44998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里程碑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9ACB517-3FFD-C06C-70C5-D1B94552A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88" y="1321990"/>
            <a:ext cx="7772400" cy="2707134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C38DEDC-57BF-D1A5-9FE4-E2F96B775095}"/>
              </a:ext>
            </a:extLst>
          </p:cNvPr>
          <p:cNvSpPr/>
          <p:nvPr/>
        </p:nvSpPr>
        <p:spPr bwMode="auto">
          <a:xfrm>
            <a:off x="721195" y="3284984"/>
            <a:ext cx="7451205" cy="468461"/>
          </a:xfrm>
          <a:custGeom>
            <a:avLst/>
            <a:gdLst>
              <a:gd name="connsiteX0" fmla="*/ 0 w 7451205"/>
              <a:gd name="connsiteY0" fmla="*/ 78078 h 468461"/>
              <a:gd name="connsiteX1" fmla="*/ 78078 w 7451205"/>
              <a:gd name="connsiteY1" fmla="*/ 0 h 468461"/>
              <a:gd name="connsiteX2" fmla="*/ 785137 w 7451205"/>
              <a:gd name="connsiteY2" fmla="*/ 0 h 468461"/>
              <a:gd name="connsiteX3" fmla="*/ 1273344 w 7451205"/>
              <a:gd name="connsiteY3" fmla="*/ 0 h 468461"/>
              <a:gd name="connsiteX4" fmla="*/ 1688600 w 7451205"/>
              <a:gd name="connsiteY4" fmla="*/ 0 h 468461"/>
              <a:gd name="connsiteX5" fmla="*/ 2322708 w 7451205"/>
              <a:gd name="connsiteY5" fmla="*/ 0 h 468461"/>
              <a:gd name="connsiteX6" fmla="*/ 2810916 w 7451205"/>
              <a:gd name="connsiteY6" fmla="*/ 0 h 468461"/>
              <a:gd name="connsiteX7" fmla="*/ 3517974 w 7451205"/>
              <a:gd name="connsiteY7" fmla="*/ 0 h 468461"/>
              <a:gd name="connsiteX8" fmla="*/ 3933231 w 7451205"/>
              <a:gd name="connsiteY8" fmla="*/ 0 h 468461"/>
              <a:gd name="connsiteX9" fmla="*/ 4640289 w 7451205"/>
              <a:gd name="connsiteY9" fmla="*/ 0 h 468461"/>
              <a:gd name="connsiteX10" fmla="*/ 4982596 w 7451205"/>
              <a:gd name="connsiteY10" fmla="*/ 0 h 468461"/>
              <a:gd name="connsiteX11" fmla="*/ 5543753 w 7451205"/>
              <a:gd name="connsiteY11" fmla="*/ 0 h 468461"/>
              <a:gd name="connsiteX12" fmla="*/ 6104911 w 7451205"/>
              <a:gd name="connsiteY12" fmla="*/ 0 h 468461"/>
              <a:gd name="connsiteX13" fmla="*/ 6593118 w 7451205"/>
              <a:gd name="connsiteY13" fmla="*/ 0 h 468461"/>
              <a:gd name="connsiteX14" fmla="*/ 7373127 w 7451205"/>
              <a:gd name="connsiteY14" fmla="*/ 0 h 468461"/>
              <a:gd name="connsiteX15" fmla="*/ 7451205 w 7451205"/>
              <a:gd name="connsiteY15" fmla="*/ 78078 h 468461"/>
              <a:gd name="connsiteX16" fmla="*/ 7451205 w 7451205"/>
              <a:gd name="connsiteY16" fmla="*/ 390383 h 468461"/>
              <a:gd name="connsiteX17" fmla="*/ 7373127 w 7451205"/>
              <a:gd name="connsiteY17" fmla="*/ 468461 h 468461"/>
              <a:gd name="connsiteX18" fmla="*/ 6739019 w 7451205"/>
              <a:gd name="connsiteY18" fmla="*/ 468461 h 468461"/>
              <a:gd name="connsiteX19" fmla="*/ 6323762 w 7451205"/>
              <a:gd name="connsiteY19" fmla="*/ 468461 h 468461"/>
              <a:gd name="connsiteX20" fmla="*/ 5616704 w 7451205"/>
              <a:gd name="connsiteY20" fmla="*/ 468461 h 468461"/>
              <a:gd name="connsiteX21" fmla="*/ 5055546 w 7451205"/>
              <a:gd name="connsiteY21" fmla="*/ 468461 h 468461"/>
              <a:gd name="connsiteX22" fmla="*/ 4640289 w 7451205"/>
              <a:gd name="connsiteY22" fmla="*/ 468461 h 468461"/>
              <a:gd name="connsiteX23" fmla="*/ 4079132 w 7451205"/>
              <a:gd name="connsiteY23" fmla="*/ 468461 h 468461"/>
              <a:gd name="connsiteX24" fmla="*/ 3736826 w 7451205"/>
              <a:gd name="connsiteY24" fmla="*/ 468461 h 468461"/>
              <a:gd name="connsiteX25" fmla="*/ 3394520 w 7451205"/>
              <a:gd name="connsiteY25" fmla="*/ 468461 h 468461"/>
              <a:gd name="connsiteX26" fmla="*/ 2833362 w 7451205"/>
              <a:gd name="connsiteY26" fmla="*/ 468461 h 468461"/>
              <a:gd name="connsiteX27" fmla="*/ 2418105 w 7451205"/>
              <a:gd name="connsiteY27" fmla="*/ 468461 h 468461"/>
              <a:gd name="connsiteX28" fmla="*/ 1783997 w 7451205"/>
              <a:gd name="connsiteY28" fmla="*/ 468461 h 468461"/>
              <a:gd name="connsiteX29" fmla="*/ 1368741 w 7451205"/>
              <a:gd name="connsiteY29" fmla="*/ 468461 h 468461"/>
              <a:gd name="connsiteX30" fmla="*/ 734632 w 7451205"/>
              <a:gd name="connsiteY30" fmla="*/ 468461 h 468461"/>
              <a:gd name="connsiteX31" fmla="*/ 78078 w 7451205"/>
              <a:gd name="connsiteY31" fmla="*/ 468461 h 468461"/>
              <a:gd name="connsiteX32" fmla="*/ 0 w 7451205"/>
              <a:gd name="connsiteY32" fmla="*/ 390383 h 468461"/>
              <a:gd name="connsiteX33" fmla="*/ 0 w 7451205"/>
              <a:gd name="connsiteY33" fmla="*/ 78078 h 46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51205" h="468461" extrusionOk="0">
                <a:moveTo>
                  <a:pt x="0" y="78078"/>
                </a:moveTo>
                <a:cubicBezTo>
                  <a:pt x="-9766" y="28933"/>
                  <a:pt x="28337" y="2485"/>
                  <a:pt x="78078" y="0"/>
                </a:cubicBezTo>
                <a:cubicBezTo>
                  <a:pt x="361437" y="-77397"/>
                  <a:pt x="470467" y="37491"/>
                  <a:pt x="785137" y="0"/>
                </a:cubicBezTo>
                <a:cubicBezTo>
                  <a:pt x="1099807" y="-37491"/>
                  <a:pt x="1121467" y="7458"/>
                  <a:pt x="1273344" y="0"/>
                </a:cubicBezTo>
                <a:cubicBezTo>
                  <a:pt x="1425221" y="-7458"/>
                  <a:pt x="1581672" y="18373"/>
                  <a:pt x="1688600" y="0"/>
                </a:cubicBezTo>
                <a:cubicBezTo>
                  <a:pt x="1795528" y="-18373"/>
                  <a:pt x="2081152" y="44820"/>
                  <a:pt x="2322708" y="0"/>
                </a:cubicBezTo>
                <a:cubicBezTo>
                  <a:pt x="2564264" y="-44820"/>
                  <a:pt x="2611564" y="15674"/>
                  <a:pt x="2810916" y="0"/>
                </a:cubicBezTo>
                <a:cubicBezTo>
                  <a:pt x="3010268" y="-15674"/>
                  <a:pt x="3339403" y="45461"/>
                  <a:pt x="3517974" y="0"/>
                </a:cubicBezTo>
                <a:cubicBezTo>
                  <a:pt x="3696545" y="-45461"/>
                  <a:pt x="3754982" y="14936"/>
                  <a:pt x="3933231" y="0"/>
                </a:cubicBezTo>
                <a:cubicBezTo>
                  <a:pt x="4111480" y="-14936"/>
                  <a:pt x="4373463" y="57308"/>
                  <a:pt x="4640289" y="0"/>
                </a:cubicBezTo>
                <a:cubicBezTo>
                  <a:pt x="4907115" y="-57308"/>
                  <a:pt x="4872046" y="29231"/>
                  <a:pt x="4982596" y="0"/>
                </a:cubicBezTo>
                <a:cubicBezTo>
                  <a:pt x="5093146" y="-29231"/>
                  <a:pt x="5278071" y="47192"/>
                  <a:pt x="5543753" y="0"/>
                </a:cubicBezTo>
                <a:cubicBezTo>
                  <a:pt x="5809435" y="-47192"/>
                  <a:pt x="5874843" y="17815"/>
                  <a:pt x="6104911" y="0"/>
                </a:cubicBezTo>
                <a:cubicBezTo>
                  <a:pt x="6334979" y="-17815"/>
                  <a:pt x="6486360" y="46131"/>
                  <a:pt x="6593118" y="0"/>
                </a:cubicBezTo>
                <a:cubicBezTo>
                  <a:pt x="6699876" y="-46131"/>
                  <a:pt x="7155930" y="42506"/>
                  <a:pt x="7373127" y="0"/>
                </a:cubicBezTo>
                <a:cubicBezTo>
                  <a:pt x="7420351" y="-5094"/>
                  <a:pt x="7449342" y="34237"/>
                  <a:pt x="7451205" y="78078"/>
                </a:cubicBezTo>
                <a:cubicBezTo>
                  <a:pt x="7451556" y="178213"/>
                  <a:pt x="7414393" y="258171"/>
                  <a:pt x="7451205" y="390383"/>
                </a:cubicBezTo>
                <a:cubicBezTo>
                  <a:pt x="7448542" y="428076"/>
                  <a:pt x="7417181" y="455840"/>
                  <a:pt x="7373127" y="468461"/>
                </a:cubicBezTo>
                <a:cubicBezTo>
                  <a:pt x="7089985" y="509878"/>
                  <a:pt x="7003684" y="393961"/>
                  <a:pt x="6739019" y="468461"/>
                </a:cubicBezTo>
                <a:cubicBezTo>
                  <a:pt x="6474354" y="542961"/>
                  <a:pt x="6413796" y="445651"/>
                  <a:pt x="6323762" y="468461"/>
                </a:cubicBezTo>
                <a:cubicBezTo>
                  <a:pt x="6233728" y="491271"/>
                  <a:pt x="5859525" y="465939"/>
                  <a:pt x="5616704" y="468461"/>
                </a:cubicBezTo>
                <a:cubicBezTo>
                  <a:pt x="5373883" y="470983"/>
                  <a:pt x="5276665" y="428832"/>
                  <a:pt x="5055546" y="468461"/>
                </a:cubicBezTo>
                <a:cubicBezTo>
                  <a:pt x="4834427" y="508090"/>
                  <a:pt x="4726097" y="424492"/>
                  <a:pt x="4640289" y="468461"/>
                </a:cubicBezTo>
                <a:cubicBezTo>
                  <a:pt x="4554481" y="512430"/>
                  <a:pt x="4210099" y="417462"/>
                  <a:pt x="4079132" y="468461"/>
                </a:cubicBezTo>
                <a:cubicBezTo>
                  <a:pt x="3948165" y="519460"/>
                  <a:pt x="3847771" y="455031"/>
                  <a:pt x="3736826" y="468461"/>
                </a:cubicBezTo>
                <a:cubicBezTo>
                  <a:pt x="3625881" y="481891"/>
                  <a:pt x="3507262" y="463754"/>
                  <a:pt x="3394520" y="468461"/>
                </a:cubicBezTo>
                <a:cubicBezTo>
                  <a:pt x="3281778" y="473168"/>
                  <a:pt x="2948192" y="425655"/>
                  <a:pt x="2833362" y="468461"/>
                </a:cubicBezTo>
                <a:cubicBezTo>
                  <a:pt x="2718532" y="511267"/>
                  <a:pt x="2568213" y="442858"/>
                  <a:pt x="2418105" y="468461"/>
                </a:cubicBezTo>
                <a:cubicBezTo>
                  <a:pt x="2267997" y="494064"/>
                  <a:pt x="1987606" y="396747"/>
                  <a:pt x="1783997" y="468461"/>
                </a:cubicBezTo>
                <a:cubicBezTo>
                  <a:pt x="1580388" y="540175"/>
                  <a:pt x="1512195" y="431945"/>
                  <a:pt x="1368741" y="468461"/>
                </a:cubicBezTo>
                <a:cubicBezTo>
                  <a:pt x="1225287" y="504977"/>
                  <a:pt x="1040847" y="440904"/>
                  <a:pt x="734632" y="468461"/>
                </a:cubicBezTo>
                <a:cubicBezTo>
                  <a:pt x="428417" y="496018"/>
                  <a:pt x="282438" y="392353"/>
                  <a:pt x="78078" y="468461"/>
                </a:cubicBezTo>
                <a:cubicBezTo>
                  <a:pt x="40089" y="459551"/>
                  <a:pt x="-1178" y="433052"/>
                  <a:pt x="0" y="390383"/>
                </a:cubicBezTo>
                <a:cubicBezTo>
                  <a:pt x="-17121" y="244219"/>
                  <a:pt x="29766" y="141764"/>
                  <a:pt x="0" y="78078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5742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6F147-67C4-21B8-CAE6-4C7B2DEA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694032-F71D-3926-BB3A-24C20B3E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33562-C83B-FEB4-6464-245A805C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F02B06-2AA5-F011-00B2-2F8F7F56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D424AF-C043-F00F-835F-052D42EE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7897"/>
            <a:ext cx="7772400" cy="35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1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B5CCD-6027-2897-2F20-1B41FD82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BE178D-DC94-12B6-46B1-F022BD39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154EBF-1776-EF3F-3349-F51AAFD6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1CF1EE-7CF0-5283-9520-902D14F9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C1393F-DB92-8ADB-1043-4D26D806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6" y="1484313"/>
            <a:ext cx="7772400" cy="32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588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0406B-0119-6753-9748-CB4229B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CCF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Software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Engineering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CB4F23-1129-4A2C-4835-DF30FB8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C69A55-C44A-FFC9-0654-2ECAE121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1D4BF4-FC9B-4DB6-D264-42CE01E4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236518"/>
            <a:ext cx="7772400" cy="4384963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EBDA5C4C-30E0-7C09-16AA-340E74804F65}"/>
              </a:ext>
            </a:extLst>
          </p:cNvPr>
          <p:cNvSpPr/>
          <p:nvPr/>
        </p:nvSpPr>
        <p:spPr bwMode="auto">
          <a:xfrm>
            <a:off x="827584" y="4581128"/>
            <a:ext cx="7488832" cy="720080"/>
          </a:xfrm>
          <a:custGeom>
            <a:avLst/>
            <a:gdLst>
              <a:gd name="connsiteX0" fmla="*/ 0 w 7488832"/>
              <a:gd name="connsiteY0" fmla="*/ 120016 h 720080"/>
              <a:gd name="connsiteX1" fmla="*/ 120016 w 7488832"/>
              <a:gd name="connsiteY1" fmla="*/ 0 h 720080"/>
              <a:gd name="connsiteX2" fmla="*/ 822592 w 7488832"/>
              <a:gd name="connsiteY2" fmla="*/ 0 h 720080"/>
              <a:gd name="connsiteX3" fmla="*/ 1307704 w 7488832"/>
              <a:gd name="connsiteY3" fmla="*/ 0 h 720080"/>
              <a:gd name="connsiteX4" fmla="*/ 1720328 w 7488832"/>
              <a:gd name="connsiteY4" fmla="*/ 0 h 720080"/>
              <a:gd name="connsiteX5" fmla="*/ 2350416 w 7488832"/>
              <a:gd name="connsiteY5" fmla="*/ 0 h 720080"/>
              <a:gd name="connsiteX6" fmla="*/ 2835528 w 7488832"/>
              <a:gd name="connsiteY6" fmla="*/ 0 h 720080"/>
              <a:gd name="connsiteX7" fmla="*/ 3538104 w 7488832"/>
              <a:gd name="connsiteY7" fmla="*/ 0 h 720080"/>
              <a:gd name="connsiteX8" fmla="*/ 3950728 w 7488832"/>
              <a:gd name="connsiteY8" fmla="*/ 0 h 720080"/>
              <a:gd name="connsiteX9" fmla="*/ 4653304 w 7488832"/>
              <a:gd name="connsiteY9" fmla="*/ 0 h 720080"/>
              <a:gd name="connsiteX10" fmla="*/ 4993440 w 7488832"/>
              <a:gd name="connsiteY10" fmla="*/ 0 h 720080"/>
              <a:gd name="connsiteX11" fmla="*/ 5551040 w 7488832"/>
              <a:gd name="connsiteY11" fmla="*/ 0 h 720080"/>
              <a:gd name="connsiteX12" fmla="*/ 6108640 w 7488832"/>
              <a:gd name="connsiteY12" fmla="*/ 0 h 720080"/>
              <a:gd name="connsiteX13" fmla="*/ 6593752 w 7488832"/>
              <a:gd name="connsiteY13" fmla="*/ 0 h 720080"/>
              <a:gd name="connsiteX14" fmla="*/ 7368816 w 7488832"/>
              <a:gd name="connsiteY14" fmla="*/ 0 h 720080"/>
              <a:gd name="connsiteX15" fmla="*/ 7488832 w 7488832"/>
              <a:gd name="connsiteY15" fmla="*/ 120016 h 720080"/>
              <a:gd name="connsiteX16" fmla="*/ 7488832 w 7488832"/>
              <a:gd name="connsiteY16" fmla="*/ 600064 h 720080"/>
              <a:gd name="connsiteX17" fmla="*/ 7368816 w 7488832"/>
              <a:gd name="connsiteY17" fmla="*/ 720080 h 720080"/>
              <a:gd name="connsiteX18" fmla="*/ 6738728 w 7488832"/>
              <a:gd name="connsiteY18" fmla="*/ 720080 h 720080"/>
              <a:gd name="connsiteX19" fmla="*/ 6326104 w 7488832"/>
              <a:gd name="connsiteY19" fmla="*/ 720080 h 720080"/>
              <a:gd name="connsiteX20" fmla="*/ 5623528 w 7488832"/>
              <a:gd name="connsiteY20" fmla="*/ 720080 h 720080"/>
              <a:gd name="connsiteX21" fmla="*/ 5065928 w 7488832"/>
              <a:gd name="connsiteY21" fmla="*/ 720080 h 720080"/>
              <a:gd name="connsiteX22" fmla="*/ 4653304 w 7488832"/>
              <a:gd name="connsiteY22" fmla="*/ 720080 h 720080"/>
              <a:gd name="connsiteX23" fmla="*/ 4095704 w 7488832"/>
              <a:gd name="connsiteY23" fmla="*/ 720080 h 720080"/>
              <a:gd name="connsiteX24" fmla="*/ 3755568 w 7488832"/>
              <a:gd name="connsiteY24" fmla="*/ 720080 h 720080"/>
              <a:gd name="connsiteX25" fmla="*/ 3415432 w 7488832"/>
              <a:gd name="connsiteY25" fmla="*/ 720080 h 720080"/>
              <a:gd name="connsiteX26" fmla="*/ 2857832 w 7488832"/>
              <a:gd name="connsiteY26" fmla="*/ 720080 h 720080"/>
              <a:gd name="connsiteX27" fmla="*/ 2445208 w 7488832"/>
              <a:gd name="connsiteY27" fmla="*/ 720080 h 720080"/>
              <a:gd name="connsiteX28" fmla="*/ 1815120 w 7488832"/>
              <a:gd name="connsiteY28" fmla="*/ 720080 h 720080"/>
              <a:gd name="connsiteX29" fmla="*/ 1402496 w 7488832"/>
              <a:gd name="connsiteY29" fmla="*/ 720080 h 720080"/>
              <a:gd name="connsiteX30" fmla="*/ 772408 w 7488832"/>
              <a:gd name="connsiteY30" fmla="*/ 720080 h 720080"/>
              <a:gd name="connsiteX31" fmla="*/ 120016 w 7488832"/>
              <a:gd name="connsiteY31" fmla="*/ 720080 h 720080"/>
              <a:gd name="connsiteX32" fmla="*/ 0 w 7488832"/>
              <a:gd name="connsiteY32" fmla="*/ 600064 h 720080"/>
              <a:gd name="connsiteX33" fmla="*/ 0 w 7488832"/>
              <a:gd name="connsiteY33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88832" h="720080" extrusionOk="0">
                <a:moveTo>
                  <a:pt x="0" y="120016"/>
                </a:moveTo>
                <a:cubicBezTo>
                  <a:pt x="-4526" y="50941"/>
                  <a:pt x="47268" y="2426"/>
                  <a:pt x="120016" y="0"/>
                </a:cubicBezTo>
                <a:cubicBezTo>
                  <a:pt x="333589" y="-16507"/>
                  <a:pt x="597972" y="52291"/>
                  <a:pt x="822592" y="0"/>
                </a:cubicBezTo>
                <a:cubicBezTo>
                  <a:pt x="1047212" y="-52291"/>
                  <a:pt x="1139955" y="3380"/>
                  <a:pt x="1307704" y="0"/>
                </a:cubicBezTo>
                <a:cubicBezTo>
                  <a:pt x="1475453" y="-3380"/>
                  <a:pt x="1558044" y="36234"/>
                  <a:pt x="1720328" y="0"/>
                </a:cubicBezTo>
                <a:cubicBezTo>
                  <a:pt x="1882612" y="-36234"/>
                  <a:pt x="2088217" y="40515"/>
                  <a:pt x="2350416" y="0"/>
                </a:cubicBezTo>
                <a:cubicBezTo>
                  <a:pt x="2612615" y="-40515"/>
                  <a:pt x="2719684" y="50390"/>
                  <a:pt x="2835528" y="0"/>
                </a:cubicBezTo>
                <a:cubicBezTo>
                  <a:pt x="2951372" y="-50390"/>
                  <a:pt x="3313090" y="52660"/>
                  <a:pt x="3538104" y="0"/>
                </a:cubicBezTo>
                <a:cubicBezTo>
                  <a:pt x="3763118" y="-52660"/>
                  <a:pt x="3762399" y="40556"/>
                  <a:pt x="3950728" y="0"/>
                </a:cubicBezTo>
                <a:cubicBezTo>
                  <a:pt x="4139057" y="-40556"/>
                  <a:pt x="4337766" y="14318"/>
                  <a:pt x="4653304" y="0"/>
                </a:cubicBezTo>
                <a:cubicBezTo>
                  <a:pt x="4968842" y="-14318"/>
                  <a:pt x="4889693" y="10762"/>
                  <a:pt x="4993440" y="0"/>
                </a:cubicBezTo>
                <a:cubicBezTo>
                  <a:pt x="5097187" y="-10762"/>
                  <a:pt x="5325387" y="1550"/>
                  <a:pt x="5551040" y="0"/>
                </a:cubicBezTo>
                <a:cubicBezTo>
                  <a:pt x="5776693" y="-1550"/>
                  <a:pt x="5941105" y="35858"/>
                  <a:pt x="6108640" y="0"/>
                </a:cubicBezTo>
                <a:cubicBezTo>
                  <a:pt x="6276175" y="-35858"/>
                  <a:pt x="6453130" y="45781"/>
                  <a:pt x="6593752" y="0"/>
                </a:cubicBezTo>
                <a:cubicBezTo>
                  <a:pt x="6734374" y="-45781"/>
                  <a:pt x="7154512" y="47156"/>
                  <a:pt x="7368816" y="0"/>
                </a:cubicBezTo>
                <a:cubicBezTo>
                  <a:pt x="7438519" y="-4246"/>
                  <a:pt x="7486821" y="52956"/>
                  <a:pt x="7488832" y="120016"/>
                </a:cubicBezTo>
                <a:cubicBezTo>
                  <a:pt x="7511012" y="252846"/>
                  <a:pt x="7447491" y="420020"/>
                  <a:pt x="7488832" y="600064"/>
                </a:cubicBezTo>
                <a:cubicBezTo>
                  <a:pt x="7484272" y="657052"/>
                  <a:pt x="7435256" y="717952"/>
                  <a:pt x="7368816" y="720080"/>
                </a:cubicBezTo>
                <a:cubicBezTo>
                  <a:pt x="7160463" y="739297"/>
                  <a:pt x="6938776" y="663586"/>
                  <a:pt x="6738728" y="720080"/>
                </a:cubicBezTo>
                <a:cubicBezTo>
                  <a:pt x="6538680" y="776574"/>
                  <a:pt x="6454637" y="720030"/>
                  <a:pt x="6326104" y="720080"/>
                </a:cubicBezTo>
                <a:cubicBezTo>
                  <a:pt x="6197571" y="720130"/>
                  <a:pt x="5880596" y="648868"/>
                  <a:pt x="5623528" y="720080"/>
                </a:cubicBezTo>
                <a:cubicBezTo>
                  <a:pt x="5366460" y="791292"/>
                  <a:pt x="5297504" y="661653"/>
                  <a:pt x="5065928" y="720080"/>
                </a:cubicBezTo>
                <a:cubicBezTo>
                  <a:pt x="4834352" y="778507"/>
                  <a:pt x="4820339" y="693706"/>
                  <a:pt x="4653304" y="720080"/>
                </a:cubicBezTo>
                <a:cubicBezTo>
                  <a:pt x="4486269" y="746454"/>
                  <a:pt x="4285576" y="669462"/>
                  <a:pt x="4095704" y="720080"/>
                </a:cubicBezTo>
                <a:cubicBezTo>
                  <a:pt x="3905832" y="770698"/>
                  <a:pt x="3856078" y="718592"/>
                  <a:pt x="3755568" y="720080"/>
                </a:cubicBezTo>
                <a:cubicBezTo>
                  <a:pt x="3655058" y="721568"/>
                  <a:pt x="3519984" y="682747"/>
                  <a:pt x="3415432" y="720080"/>
                </a:cubicBezTo>
                <a:cubicBezTo>
                  <a:pt x="3310880" y="757413"/>
                  <a:pt x="3016491" y="657040"/>
                  <a:pt x="2857832" y="720080"/>
                </a:cubicBezTo>
                <a:cubicBezTo>
                  <a:pt x="2699173" y="783120"/>
                  <a:pt x="2623969" y="700448"/>
                  <a:pt x="2445208" y="720080"/>
                </a:cubicBezTo>
                <a:cubicBezTo>
                  <a:pt x="2266447" y="739712"/>
                  <a:pt x="2109057" y="665714"/>
                  <a:pt x="1815120" y="720080"/>
                </a:cubicBezTo>
                <a:cubicBezTo>
                  <a:pt x="1521183" y="774446"/>
                  <a:pt x="1514500" y="677148"/>
                  <a:pt x="1402496" y="720080"/>
                </a:cubicBezTo>
                <a:cubicBezTo>
                  <a:pt x="1290492" y="763012"/>
                  <a:pt x="1038857" y="692698"/>
                  <a:pt x="772408" y="720080"/>
                </a:cubicBezTo>
                <a:cubicBezTo>
                  <a:pt x="505959" y="747462"/>
                  <a:pt x="267732" y="684752"/>
                  <a:pt x="120016" y="720080"/>
                </a:cubicBezTo>
                <a:cubicBezTo>
                  <a:pt x="58487" y="711826"/>
                  <a:pt x="-14906" y="660633"/>
                  <a:pt x="0" y="600064"/>
                </a:cubicBezTo>
                <a:cubicBezTo>
                  <a:pt x="-49549" y="364055"/>
                  <a:pt x="48686" y="275475"/>
                  <a:pt x="0" y="120016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02C982-831E-A3DB-FFAE-CB3A35D31FD9}"/>
              </a:ext>
            </a:extLst>
          </p:cNvPr>
          <p:cNvSpPr txBox="1"/>
          <p:nvPr/>
        </p:nvSpPr>
        <p:spPr>
          <a:xfrm>
            <a:off x="641771" y="5626654"/>
            <a:ext cx="860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国内论文发表主要集中在：</a:t>
            </a:r>
            <a:r>
              <a:rPr kumimoji="1" lang="en-US" altLang="zh-CN" dirty="0"/>
              <a:t>FSE</a:t>
            </a:r>
            <a:r>
              <a:rPr kumimoji="1" lang="zh-CN" altLang="en-US" dirty="0"/>
              <a:t>（较多）</a:t>
            </a:r>
            <a:r>
              <a:rPr kumimoji="1" lang="en-US" altLang="zh-CN" dirty="0"/>
              <a:t>ASE</a:t>
            </a:r>
            <a:r>
              <a:rPr kumimoji="1" lang="zh-CN" altLang="en-US" dirty="0"/>
              <a:t>（多）、</a:t>
            </a:r>
            <a:r>
              <a:rPr kumimoji="1" lang="en-US" altLang="zh-CN" dirty="0"/>
              <a:t>ICSE</a:t>
            </a:r>
            <a:r>
              <a:rPr kumimoji="1" lang="zh-CN" altLang="en-US" dirty="0"/>
              <a:t>（多）、</a:t>
            </a:r>
            <a:r>
              <a:rPr kumimoji="1" lang="en-US" altLang="zh-CN" dirty="0"/>
              <a:t>ISSTA</a:t>
            </a:r>
            <a:r>
              <a:rPr kumimoji="1" lang="zh-CN" altLang="en-US" dirty="0"/>
              <a:t>（少）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698D7233-BD01-8F44-8FE9-3ADAA441DC22}"/>
              </a:ext>
            </a:extLst>
          </p:cNvPr>
          <p:cNvSpPr/>
          <p:nvPr/>
        </p:nvSpPr>
        <p:spPr bwMode="auto">
          <a:xfrm>
            <a:off x="829823" y="3635732"/>
            <a:ext cx="7486593" cy="369332"/>
          </a:xfrm>
          <a:custGeom>
            <a:avLst/>
            <a:gdLst>
              <a:gd name="connsiteX0" fmla="*/ 0 w 7486593"/>
              <a:gd name="connsiteY0" fmla="*/ 61557 h 369332"/>
              <a:gd name="connsiteX1" fmla="*/ 61557 w 7486593"/>
              <a:gd name="connsiteY1" fmla="*/ 0 h 369332"/>
              <a:gd name="connsiteX2" fmla="*/ 775248 w 7486593"/>
              <a:gd name="connsiteY2" fmla="*/ 0 h 369332"/>
              <a:gd name="connsiteX3" fmla="*/ 1268035 w 7486593"/>
              <a:gd name="connsiteY3" fmla="*/ 0 h 369332"/>
              <a:gd name="connsiteX4" fmla="*/ 1687187 w 7486593"/>
              <a:gd name="connsiteY4" fmla="*/ 0 h 369332"/>
              <a:gd name="connsiteX5" fmla="*/ 2327243 w 7486593"/>
              <a:gd name="connsiteY5" fmla="*/ 0 h 369332"/>
              <a:gd name="connsiteX6" fmla="*/ 2820030 w 7486593"/>
              <a:gd name="connsiteY6" fmla="*/ 0 h 369332"/>
              <a:gd name="connsiteX7" fmla="*/ 3533721 w 7486593"/>
              <a:gd name="connsiteY7" fmla="*/ 0 h 369332"/>
              <a:gd name="connsiteX8" fmla="*/ 3952872 w 7486593"/>
              <a:gd name="connsiteY8" fmla="*/ 0 h 369332"/>
              <a:gd name="connsiteX9" fmla="*/ 4666563 w 7486593"/>
              <a:gd name="connsiteY9" fmla="*/ 0 h 369332"/>
              <a:gd name="connsiteX10" fmla="*/ 5012081 w 7486593"/>
              <a:gd name="connsiteY10" fmla="*/ 0 h 369332"/>
              <a:gd name="connsiteX11" fmla="*/ 5578502 w 7486593"/>
              <a:gd name="connsiteY11" fmla="*/ 0 h 369332"/>
              <a:gd name="connsiteX12" fmla="*/ 6144923 w 7486593"/>
              <a:gd name="connsiteY12" fmla="*/ 0 h 369332"/>
              <a:gd name="connsiteX13" fmla="*/ 6637710 w 7486593"/>
              <a:gd name="connsiteY13" fmla="*/ 0 h 369332"/>
              <a:gd name="connsiteX14" fmla="*/ 7425036 w 7486593"/>
              <a:gd name="connsiteY14" fmla="*/ 0 h 369332"/>
              <a:gd name="connsiteX15" fmla="*/ 7486593 w 7486593"/>
              <a:gd name="connsiteY15" fmla="*/ 61557 h 369332"/>
              <a:gd name="connsiteX16" fmla="*/ 7486593 w 7486593"/>
              <a:gd name="connsiteY16" fmla="*/ 307775 h 369332"/>
              <a:gd name="connsiteX17" fmla="*/ 7425036 w 7486593"/>
              <a:gd name="connsiteY17" fmla="*/ 369332 h 369332"/>
              <a:gd name="connsiteX18" fmla="*/ 6784980 w 7486593"/>
              <a:gd name="connsiteY18" fmla="*/ 369332 h 369332"/>
              <a:gd name="connsiteX19" fmla="*/ 6365828 w 7486593"/>
              <a:gd name="connsiteY19" fmla="*/ 369332 h 369332"/>
              <a:gd name="connsiteX20" fmla="*/ 5652137 w 7486593"/>
              <a:gd name="connsiteY20" fmla="*/ 369332 h 369332"/>
              <a:gd name="connsiteX21" fmla="*/ 5085715 w 7486593"/>
              <a:gd name="connsiteY21" fmla="*/ 369332 h 369332"/>
              <a:gd name="connsiteX22" fmla="*/ 4666563 w 7486593"/>
              <a:gd name="connsiteY22" fmla="*/ 369332 h 369332"/>
              <a:gd name="connsiteX23" fmla="*/ 4100142 w 7486593"/>
              <a:gd name="connsiteY23" fmla="*/ 369332 h 369332"/>
              <a:gd name="connsiteX24" fmla="*/ 3754625 w 7486593"/>
              <a:gd name="connsiteY24" fmla="*/ 369332 h 369332"/>
              <a:gd name="connsiteX25" fmla="*/ 3409108 w 7486593"/>
              <a:gd name="connsiteY25" fmla="*/ 369332 h 369332"/>
              <a:gd name="connsiteX26" fmla="*/ 2842686 w 7486593"/>
              <a:gd name="connsiteY26" fmla="*/ 369332 h 369332"/>
              <a:gd name="connsiteX27" fmla="*/ 2423534 w 7486593"/>
              <a:gd name="connsiteY27" fmla="*/ 369332 h 369332"/>
              <a:gd name="connsiteX28" fmla="*/ 1783478 w 7486593"/>
              <a:gd name="connsiteY28" fmla="*/ 369332 h 369332"/>
              <a:gd name="connsiteX29" fmla="*/ 1364326 w 7486593"/>
              <a:gd name="connsiteY29" fmla="*/ 369332 h 369332"/>
              <a:gd name="connsiteX30" fmla="*/ 724270 w 7486593"/>
              <a:gd name="connsiteY30" fmla="*/ 369332 h 369332"/>
              <a:gd name="connsiteX31" fmla="*/ 61557 w 7486593"/>
              <a:gd name="connsiteY31" fmla="*/ 369332 h 369332"/>
              <a:gd name="connsiteX32" fmla="*/ 0 w 7486593"/>
              <a:gd name="connsiteY32" fmla="*/ 307775 h 369332"/>
              <a:gd name="connsiteX33" fmla="*/ 0 w 7486593"/>
              <a:gd name="connsiteY33" fmla="*/ 61557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86593" h="369332" extrusionOk="0">
                <a:moveTo>
                  <a:pt x="0" y="61557"/>
                </a:moveTo>
                <a:cubicBezTo>
                  <a:pt x="-4370" y="24865"/>
                  <a:pt x="21030" y="2451"/>
                  <a:pt x="61557" y="0"/>
                </a:cubicBezTo>
                <a:cubicBezTo>
                  <a:pt x="321079" y="-40592"/>
                  <a:pt x="605604" y="53624"/>
                  <a:pt x="775248" y="0"/>
                </a:cubicBezTo>
                <a:cubicBezTo>
                  <a:pt x="944892" y="-53624"/>
                  <a:pt x="1050898" y="53116"/>
                  <a:pt x="1268035" y="0"/>
                </a:cubicBezTo>
                <a:cubicBezTo>
                  <a:pt x="1485172" y="-53116"/>
                  <a:pt x="1478963" y="20044"/>
                  <a:pt x="1687187" y="0"/>
                </a:cubicBezTo>
                <a:cubicBezTo>
                  <a:pt x="1895411" y="-20044"/>
                  <a:pt x="2186550" y="50926"/>
                  <a:pt x="2327243" y="0"/>
                </a:cubicBezTo>
                <a:cubicBezTo>
                  <a:pt x="2467936" y="-50926"/>
                  <a:pt x="2658573" y="48089"/>
                  <a:pt x="2820030" y="0"/>
                </a:cubicBezTo>
                <a:cubicBezTo>
                  <a:pt x="2981487" y="-48089"/>
                  <a:pt x="3328096" y="84011"/>
                  <a:pt x="3533721" y="0"/>
                </a:cubicBezTo>
                <a:cubicBezTo>
                  <a:pt x="3739346" y="-84011"/>
                  <a:pt x="3800623" y="36898"/>
                  <a:pt x="3952872" y="0"/>
                </a:cubicBezTo>
                <a:cubicBezTo>
                  <a:pt x="4105121" y="-36898"/>
                  <a:pt x="4381517" y="10370"/>
                  <a:pt x="4666563" y="0"/>
                </a:cubicBezTo>
                <a:cubicBezTo>
                  <a:pt x="4951609" y="-10370"/>
                  <a:pt x="4868999" y="24683"/>
                  <a:pt x="5012081" y="0"/>
                </a:cubicBezTo>
                <a:cubicBezTo>
                  <a:pt x="5155163" y="-24683"/>
                  <a:pt x="5410573" y="21250"/>
                  <a:pt x="5578502" y="0"/>
                </a:cubicBezTo>
                <a:cubicBezTo>
                  <a:pt x="5746431" y="-21250"/>
                  <a:pt x="5893812" y="5170"/>
                  <a:pt x="6144923" y="0"/>
                </a:cubicBezTo>
                <a:cubicBezTo>
                  <a:pt x="6396034" y="-5170"/>
                  <a:pt x="6530299" y="7780"/>
                  <a:pt x="6637710" y="0"/>
                </a:cubicBezTo>
                <a:cubicBezTo>
                  <a:pt x="6745121" y="-7780"/>
                  <a:pt x="7053532" y="45032"/>
                  <a:pt x="7425036" y="0"/>
                </a:cubicBezTo>
                <a:cubicBezTo>
                  <a:pt x="7464254" y="-6482"/>
                  <a:pt x="7482566" y="26003"/>
                  <a:pt x="7486593" y="61557"/>
                </a:cubicBezTo>
                <a:cubicBezTo>
                  <a:pt x="7487934" y="169415"/>
                  <a:pt x="7472517" y="193935"/>
                  <a:pt x="7486593" y="307775"/>
                </a:cubicBezTo>
                <a:cubicBezTo>
                  <a:pt x="7485800" y="340155"/>
                  <a:pt x="7459523" y="362709"/>
                  <a:pt x="7425036" y="369332"/>
                </a:cubicBezTo>
                <a:cubicBezTo>
                  <a:pt x="7202648" y="382500"/>
                  <a:pt x="7020298" y="338854"/>
                  <a:pt x="6784980" y="369332"/>
                </a:cubicBezTo>
                <a:cubicBezTo>
                  <a:pt x="6549662" y="399810"/>
                  <a:pt x="6534156" y="359392"/>
                  <a:pt x="6365828" y="369332"/>
                </a:cubicBezTo>
                <a:cubicBezTo>
                  <a:pt x="6197500" y="379272"/>
                  <a:pt x="5801411" y="314146"/>
                  <a:pt x="5652137" y="369332"/>
                </a:cubicBezTo>
                <a:cubicBezTo>
                  <a:pt x="5502863" y="424518"/>
                  <a:pt x="5309708" y="343998"/>
                  <a:pt x="5085715" y="369332"/>
                </a:cubicBezTo>
                <a:cubicBezTo>
                  <a:pt x="4861722" y="394666"/>
                  <a:pt x="4753455" y="342076"/>
                  <a:pt x="4666563" y="369332"/>
                </a:cubicBezTo>
                <a:cubicBezTo>
                  <a:pt x="4579671" y="396588"/>
                  <a:pt x="4263830" y="327424"/>
                  <a:pt x="4100142" y="369332"/>
                </a:cubicBezTo>
                <a:cubicBezTo>
                  <a:pt x="3936454" y="411240"/>
                  <a:pt x="3926481" y="333663"/>
                  <a:pt x="3754625" y="369332"/>
                </a:cubicBezTo>
                <a:cubicBezTo>
                  <a:pt x="3582769" y="405001"/>
                  <a:pt x="3558295" y="347791"/>
                  <a:pt x="3409108" y="369332"/>
                </a:cubicBezTo>
                <a:cubicBezTo>
                  <a:pt x="3259921" y="390873"/>
                  <a:pt x="3106374" y="333425"/>
                  <a:pt x="2842686" y="369332"/>
                </a:cubicBezTo>
                <a:cubicBezTo>
                  <a:pt x="2578998" y="405239"/>
                  <a:pt x="2544003" y="362593"/>
                  <a:pt x="2423534" y="369332"/>
                </a:cubicBezTo>
                <a:cubicBezTo>
                  <a:pt x="2303065" y="376071"/>
                  <a:pt x="1999661" y="326130"/>
                  <a:pt x="1783478" y="369332"/>
                </a:cubicBezTo>
                <a:cubicBezTo>
                  <a:pt x="1567295" y="412534"/>
                  <a:pt x="1522651" y="344515"/>
                  <a:pt x="1364326" y="369332"/>
                </a:cubicBezTo>
                <a:cubicBezTo>
                  <a:pt x="1206001" y="394149"/>
                  <a:pt x="900251" y="300823"/>
                  <a:pt x="724270" y="369332"/>
                </a:cubicBezTo>
                <a:cubicBezTo>
                  <a:pt x="548289" y="437841"/>
                  <a:pt x="256032" y="354198"/>
                  <a:pt x="61557" y="369332"/>
                </a:cubicBezTo>
                <a:cubicBezTo>
                  <a:pt x="29741" y="365545"/>
                  <a:pt x="-2185" y="340934"/>
                  <a:pt x="0" y="307775"/>
                </a:cubicBezTo>
                <a:cubicBezTo>
                  <a:pt x="-15281" y="236412"/>
                  <a:pt x="16993" y="159993"/>
                  <a:pt x="0" y="61557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3336977-756D-E575-7858-446036F83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29" y="1692501"/>
            <a:ext cx="8784871" cy="388646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B36267D-095A-4B05-1B06-C8E766B3EBEE}"/>
              </a:ext>
            </a:extLst>
          </p:cNvPr>
          <p:cNvSpPr txBox="1"/>
          <p:nvPr/>
        </p:nvSpPr>
        <p:spPr>
          <a:xfrm>
            <a:off x="5931287" y="2588991"/>
            <a:ext cx="21391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2011.01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2022.11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>
                <a:hlinkClick r:id="rId5"/>
              </a:rPr>
              <a:t>Xin</a:t>
            </a:r>
            <a:r>
              <a:rPr kumimoji="1" lang="zh-CN" altLang="en-US" dirty="0">
                <a:hlinkClick r:id="rId5"/>
              </a:rPr>
              <a:t> </a:t>
            </a:r>
            <a:r>
              <a:rPr kumimoji="1" lang="en-US" altLang="zh-CN" dirty="0">
                <a:hlinkClick r:id="rId5"/>
              </a:rPr>
              <a:t>Xia</a:t>
            </a:r>
            <a:r>
              <a:rPr kumimoji="1" lang="zh-CN" altLang="en-US" dirty="0">
                <a:hlinkClick r:id="rId5"/>
              </a:rPr>
              <a:t> （夏鑫）</a:t>
            </a:r>
            <a:endParaRPr kumimoji="1" lang="en-US" altLang="zh-CN" dirty="0"/>
          </a:p>
          <a:p>
            <a:r>
              <a:rPr kumimoji="1" lang="en-US" altLang="zh-CN" dirty="0">
                <a:solidFill>
                  <a:srgbClr val="FF0000"/>
                </a:solidFill>
              </a:rPr>
              <a:t>ICSE</a:t>
            </a:r>
            <a:r>
              <a:rPr kumimoji="1" lang="zh-CN" altLang="en-US" dirty="0">
                <a:solidFill>
                  <a:srgbClr val="FF0000"/>
                </a:solidFill>
              </a:rPr>
              <a:t> 论文数：</a:t>
            </a:r>
            <a:r>
              <a:rPr kumimoji="1" lang="en-US" altLang="zh-CN" sz="2800" dirty="0">
                <a:solidFill>
                  <a:srgbClr val="FF0000"/>
                </a:solidFill>
              </a:rPr>
              <a:t>25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5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A90D1-732E-3065-2E2C-925DB196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国内学者近年来顶刊论文发表趋势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09043-DC55-9087-EADD-A34479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24" y="1402596"/>
            <a:ext cx="8280151" cy="4392612"/>
          </a:xfrm>
        </p:spPr>
        <p:txBody>
          <a:bodyPr/>
          <a:lstStyle/>
          <a:p>
            <a:r>
              <a:rPr kumimoji="1" lang="zh-CN" altLang="en-US" dirty="0"/>
              <a:t>以 </a:t>
            </a:r>
            <a:r>
              <a:rPr lang="en-US" altLang="zh-CN" sz="1800" dirty="0">
                <a:effectLst/>
                <a:latin typeface="TimesNewRomanPSMT"/>
              </a:rPr>
              <a:t>International Conference on </a:t>
            </a:r>
            <a:r>
              <a:rPr lang="en-US" altLang="zh-CN" sz="3200" dirty="0">
                <a:solidFill>
                  <a:srgbClr val="FF0000"/>
                </a:solidFill>
                <a:effectLst/>
                <a:latin typeface="TimesNewRomanPSMT"/>
              </a:rPr>
              <a:t>A</a:t>
            </a:r>
            <a:r>
              <a:rPr lang="en-US" altLang="zh-CN" sz="1800" dirty="0">
                <a:effectLst/>
                <a:latin typeface="TimesNewRomanPSMT"/>
              </a:rPr>
              <a:t>utomated </a:t>
            </a:r>
            <a:r>
              <a:rPr lang="en-US" altLang="zh-CN" sz="3200" dirty="0">
                <a:solidFill>
                  <a:srgbClr val="FF0000"/>
                </a:solidFill>
                <a:latin typeface="TimesNewRomanPSMT"/>
              </a:rPr>
              <a:t>S</a:t>
            </a:r>
            <a:r>
              <a:rPr lang="en-US" altLang="zh-CN" sz="1800" dirty="0">
                <a:effectLst/>
                <a:latin typeface="TimesNewRomanPSMT"/>
              </a:rPr>
              <a:t>oftware </a:t>
            </a:r>
            <a:r>
              <a:rPr lang="en-US" altLang="zh-CN" sz="320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altLang="zh-CN" sz="1800" dirty="0">
                <a:effectLst/>
                <a:latin typeface="TimesNewRomanPSMT"/>
              </a:rPr>
              <a:t>ngineering </a:t>
            </a:r>
            <a:r>
              <a:rPr kumimoji="1" lang="zh-CN" altLang="en-US" dirty="0"/>
              <a:t>为例：</a:t>
            </a:r>
            <a:endParaRPr kumimoji="1" lang="en-US" altLang="zh-CN" dirty="0"/>
          </a:p>
          <a:p>
            <a:r>
              <a:rPr kumimoji="1" lang="en-US" altLang="zh-CN" dirty="0"/>
              <a:t>ASE1991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2021</a:t>
            </a:r>
          </a:p>
          <a:p>
            <a:pPr lvl="1"/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：</a:t>
            </a:r>
            <a:r>
              <a:rPr kumimoji="1" lang="en-US" altLang="zh-CN" dirty="0"/>
              <a:t>5</a:t>
            </a:r>
            <a:r>
              <a:rPr kumimoji="1" lang="zh-CN" altLang="en-US" dirty="0"/>
              <a:t>位华人，</a:t>
            </a:r>
            <a:r>
              <a:rPr kumimoji="1" lang="en-US" altLang="zh-CN" dirty="0"/>
              <a:t>2</a:t>
            </a:r>
            <a:r>
              <a:rPr kumimoji="1" lang="zh-CN" altLang="en-US" dirty="0"/>
              <a:t>位中国人</a:t>
            </a:r>
            <a:endParaRPr kumimoji="1" lang="en-US" altLang="zh-CN" dirty="0"/>
          </a:p>
          <a:p>
            <a:r>
              <a:rPr kumimoji="1" lang="en-US" altLang="zh-CN" dirty="0"/>
              <a:t>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2003~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 </a:t>
            </a:r>
            <a:r>
              <a:rPr kumimoji="1" lang="zh-CN" altLang="en-US" dirty="0">
                <a:hlinkClick r:id="rId2"/>
              </a:rPr>
              <a:t>发文单位统计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7795C-1D0D-C255-C1A1-66F87C2F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D40575-7C02-E225-B4EC-95C79D43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85FD6D-4B83-EC3D-0298-3F48D426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1988840"/>
            <a:ext cx="2603500" cy="5397500"/>
          </a:xfrm>
          <a:prstGeom prst="rect">
            <a:avLst/>
          </a:prstGeom>
        </p:spPr>
      </p:pic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60DAB593-7643-97B2-AC21-434C99548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753143"/>
              </p:ext>
            </p:extLst>
          </p:nvPr>
        </p:nvGraphicFramePr>
        <p:xfrm>
          <a:off x="1258094" y="34209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17027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u_beidalou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nju_beidalou</Template>
  <TotalTime>1631</TotalTime>
  <Words>1246</Words>
  <Application>Microsoft Macintosh PowerPoint</Application>
  <PresentationFormat>全屏显示(4:3)</PresentationFormat>
  <Paragraphs>237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-apple-system</vt:lpstr>
      <vt:lpstr>SimHei</vt:lpstr>
      <vt:lpstr>华文新魏</vt:lpstr>
      <vt:lpstr>微软雅黑</vt:lpstr>
      <vt:lpstr>LinBiolinumTB</vt:lpstr>
      <vt:lpstr>LinLibertineTB</vt:lpstr>
      <vt:lpstr>MicrosoftYaHei-Bold</vt:lpstr>
      <vt:lpstr>TimesNewRomanPS</vt:lpstr>
      <vt:lpstr>TimesNewRomanPSMT</vt:lpstr>
      <vt:lpstr>Arial</vt:lpstr>
      <vt:lpstr>Open Sans</vt:lpstr>
      <vt:lpstr>Roboto</vt:lpstr>
      <vt:lpstr>Times New Roman</vt:lpstr>
      <vt:lpstr>Wingdings</vt:lpstr>
      <vt:lpstr>nju_beidalou</vt:lpstr>
      <vt:lpstr>第五讲   顶刊顶会论文选读 —— 软件工程领域</vt:lpstr>
      <vt:lpstr>顶刊顶会</vt:lpstr>
      <vt:lpstr>计算机领域  —— 偶有微调</vt:lpstr>
      <vt:lpstr>计算机领域  —— 偶有微调</vt:lpstr>
      <vt:lpstr>CCF – Software Engineering</vt:lpstr>
      <vt:lpstr>PowerPoint 演示文稿</vt:lpstr>
      <vt:lpstr>PowerPoint 演示文稿</vt:lpstr>
      <vt:lpstr>CCF – Software Engineering</vt:lpstr>
      <vt:lpstr>国内学者近年来顶刊论文发表趋势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 想</vt:lpstr>
      <vt:lpstr>华人学者——日渐优秀</vt:lpstr>
      <vt:lpstr>通大学生 也能发A类论文</vt:lpstr>
      <vt:lpstr>ASE 2022 论文选讲</vt:lpstr>
      <vt:lpstr>论文快速筛选法[ Mu Li ]</vt:lpstr>
      <vt:lpstr>论文快速筛选法[ Mu Li ]</vt:lpstr>
      <vt:lpstr>研究问题 RQs</vt:lpstr>
      <vt:lpstr>提出方法  Methodology</vt:lpstr>
      <vt:lpstr>我们的问题（想学的）</vt:lpstr>
      <vt:lpstr>质疑？思考</vt:lpstr>
      <vt:lpstr>实验结果 — Results</vt:lpstr>
      <vt:lpstr>实验结果 — Results</vt:lpstr>
      <vt:lpstr>实验结果 — Results</vt:lpstr>
      <vt:lpstr>实验结果 — Results</vt:lpstr>
      <vt:lpstr>实验结果 — Results</vt:lpstr>
      <vt:lpstr>启 发</vt:lpstr>
      <vt:lpstr>另一个教训：积极行动</vt:lpstr>
      <vt:lpstr>小  结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现代软件工程</dc:title>
  <dc:creator>Xiaolin Ju</dc:creator>
  <cp:lastModifiedBy>Xiaolin Ju</cp:lastModifiedBy>
  <cp:revision>175</cp:revision>
  <dcterms:created xsi:type="dcterms:W3CDTF">2017-12-21T14:06:23Z</dcterms:created>
  <dcterms:modified xsi:type="dcterms:W3CDTF">2025-10-08T00:46:55Z</dcterms:modified>
</cp:coreProperties>
</file>